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Lst>
  <p:sldSz cx="7556500" cy="10693400"/>
  <p:notesSz cx="6858000" cy="9144000"/>
  <p:embeddedFontLst>
    <p:embeddedFont>
      <p:font typeface="Girassol" charset="1" panose="00000000000000000000"/>
      <p:regular r:id="rId24"/>
    </p:embeddedFont>
    <p:embeddedFont>
      <p:font typeface="Anaktoria" charset="1" panose="02020602090805090A03"/>
      <p:regular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fonts/font24.fntdata" Type="http://schemas.openxmlformats.org/officeDocument/2006/relationships/font"/><Relationship Id="rId25" Target="fonts/font25.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19.png" Type="http://schemas.openxmlformats.org/officeDocument/2006/relationships/image"/><Relationship Id="rId6" Target="../media/image20.svg" Type="http://schemas.openxmlformats.org/officeDocument/2006/relationships/image"/><Relationship Id="rId7" Target="../media/image21.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2.png" Type="http://schemas.openxmlformats.org/officeDocument/2006/relationships/image"/><Relationship Id="rId6" Target="../media/image3.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15.png" Type="http://schemas.openxmlformats.org/officeDocument/2006/relationships/image"/><Relationship Id="rId6" Target="../media/image16.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19.png" Type="http://schemas.openxmlformats.org/officeDocument/2006/relationships/image"/><Relationship Id="rId6" Target="../media/image20.sv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10.png" Type="http://schemas.openxmlformats.org/officeDocument/2006/relationships/image"/><Relationship Id="rId6" Target="../media/image11.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12.png" Type="http://schemas.openxmlformats.org/officeDocument/2006/relationships/image"/><Relationship Id="rId6" Target="../media/image13.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14.png" Type="http://schemas.openxmlformats.org/officeDocument/2006/relationships/image"/><Relationship Id="rId6" Target="../media/image4.png" Type="http://schemas.openxmlformats.org/officeDocument/2006/relationships/image"/><Relationship Id="rId7" Target="../media/image5.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15.png" Type="http://schemas.openxmlformats.org/officeDocument/2006/relationships/image"/><Relationship Id="rId6" Target="../media/image16.svg" Type="http://schemas.openxmlformats.org/officeDocument/2006/relationships/image"/><Relationship Id="rId7" Target="../media/image17.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18.png" Type="http://schemas.openxmlformats.org/officeDocument/2006/relationships/image"/><Relationship Id="rId6" Target="../media/image4.png" Type="http://schemas.openxmlformats.org/officeDocument/2006/relationships/image"/><Relationship Id="rId7" Target="../media/image5.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517901" y="-696100"/>
            <a:ext cx="5824731" cy="5966433"/>
          </a:xfrm>
          <a:custGeom>
            <a:avLst/>
            <a:gdLst/>
            <a:ahLst/>
            <a:cxnLst/>
            <a:rect r="r" b="b" t="t" l="l"/>
            <a:pathLst>
              <a:path h="5966433" w="5824731">
                <a:moveTo>
                  <a:pt x="0" y="0"/>
                </a:moveTo>
                <a:lnTo>
                  <a:pt x="5824730" y="0"/>
                </a:lnTo>
                <a:lnTo>
                  <a:pt x="5824730" y="5966433"/>
                </a:lnTo>
                <a:lnTo>
                  <a:pt x="0" y="5966433"/>
                </a:lnTo>
                <a:lnTo>
                  <a:pt x="0" y="0"/>
                </a:lnTo>
                <a:close/>
              </a:path>
            </a:pathLst>
          </a:custGeom>
          <a:blipFill>
            <a:blip r:embed="rId2"/>
            <a:stretch>
              <a:fillRect l="0" t="0" r="0" b="0"/>
            </a:stretch>
          </a:blipFill>
        </p:spPr>
      </p:sp>
      <p:sp>
        <p:nvSpPr>
          <p:cNvPr name="Freeform 3" id="3"/>
          <p:cNvSpPr/>
          <p:nvPr/>
        </p:nvSpPr>
        <p:spPr>
          <a:xfrm flipH="false" flipV="false" rot="-5282695">
            <a:off x="-2785047" y="2732606"/>
            <a:ext cx="8780798" cy="8994415"/>
          </a:xfrm>
          <a:custGeom>
            <a:avLst/>
            <a:gdLst/>
            <a:ahLst/>
            <a:cxnLst/>
            <a:rect r="r" b="b" t="t" l="l"/>
            <a:pathLst>
              <a:path h="8994415" w="8780798">
                <a:moveTo>
                  <a:pt x="0" y="0"/>
                </a:moveTo>
                <a:lnTo>
                  <a:pt x="8780798" y="0"/>
                </a:lnTo>
                <a:lnTo>
                  <a:pt x="8780798" y="8994415"/>
                </a:lnTo>
                <a:lnTo>
                  <a:pt x="0" y="8994415"/>
                </a:lnTo>
                <a:lnTo>
                  <a:pt x="0" y="0"/>
                </a:lnTo>
                <a:close/>
              </a:path>
            </a:pathLst>
          </a:custGeom>
          <a:blipFill>
            <a:blip r:embed="rId2"/>
            <a:stretch>
              <a:fillRect l="0" t="0" r="0" b="0"/>
            </a:stretch>
          </a:blipFill>
        </p:spPr>
      </p:sp>
      <p:sp>
        <p:nvSpPr>
          <p:cNvPr name="Freeform 4" id="4"/>
          <p:cNvSpPr/>
          <p:nvPr/>
        </p:nvSpPr>
        <p:spPr>
          <a:xfrm flipH="false" flipV="false" rot="0">
            <a:off x="2626704" y="-3367068"/>
            <a:ext cx="5824731" cy="5966433"/>
          </a:xfrm>
          <a:custGeom>
            <a:avLst/>
            <a:gdLst/>
            <a:ahLst/>
            <a:cxnLst/>
            <a:rect r="r" b="b" t="t" l="l"/>
            <a:pathLst>
              <a:path h="5966433" w="5824731">
                <a:moveTo>
                  <a:pt x="0" y="0"/>
                </a:moveTo>
                <a:lnTo>
                  <a:pt x="5824731" y="0"/>
                </a:lnTo>
                <a:lnTo>
                  <a:pt x="5824731" y="5966434"/>
                </a:lnTo>
                <a:lnTo>
                  <a:pt x="0" y="5966434"/>
                </a:lnTo>
                <a:lnTo>
                  <a:pt x="0" y="0"/>
                </a:lnTo>
                <a:close/>
              </a:path>
            </a:pathLst>
          </a:custGeom>
          <a:blipFill>
            <a:blip r:embed="rId2"/>
            <a:stretch>
              <a:fillRect l="0" t="0" r="0" b="0"/>
            </a:stretch>
          </a:blipFill>
        </p:spPr>
      </p:sp>
      <p:sp>
        <p:nvSpPr>
          <p:cNvPr name="Freeform 5" id="5"/>
          <p:cNvSpPr/>
          <p:nvPr/>
        </p:nvSpPr>
        <p:spPr>
          <a:xfrm flipH="false" flipV="false" rot="0">
            <a:off x="4692428" y="5053717"/>
            <a:ext cx="5824731" cy="5966433"/>
          </a:xfrm>
          <a:custGeom>
            <a:avLst/>
            <a:gdLst/>
            <a:ahLst/>
            <a:cxnLst/>
            <a:rect r="r" b="b" t="t" l="l"/>
            <a:pathLst>
              <a:path h="5966433" w="5824731">
                <a:moveTo>
                  <a:pt x="0" y="0"/>
                </a:moveTo>
                <a:lnTo>
                  <a:pt x="5824731" y="0"/>
                </a:lnTo>
                <a:lnTo>
                  <a:pt x="5824731" y="5966434"/>
                </a:lnTo>
                <a:lnTo>
                  <a:pt x="0" y="5966434"/>
                </a:lnTo>
                <a:lnTo>
                  <a:pt x="0" y="0"/>
                </a:lnTo>
                <a:close/>
              </a:path>
            </a:pathLst>
          </a:custGeom>
          <a:blipFill>
            <a:blip r:embed="rId2"/>
            <a:stretch>
              <a:fillRect l="0" t="0" r="0" b="0"/>
            </a:stretch>
          </a:blipFill>
        </p:spPr>
      </p:sp>
      <p:sp>
        <p:nvSpPr>
          <p:cNvPr name="Freeform 6" id="6"/>
          <p:cNvSpPr/>
          <p:nvPr/>
        </p:nvSpPr>
        <p:spPr>
          <a:xfrm flipH="false" flipV="false" rot="0">
            <a:off x="5150282" y="-276521"/>
            <a:ext cx="6852624" cy="7019333"/>
          </a:xfrm>
          <a:custGeom>
            <a:avLst/>
            <a:gdLst/>
            <a:ahLst/>
            <a:cxnLst/>
            <a:rect r="r" b="b" t="t" l="l"/>
            <a:pathLst>
              <a:path h="7019333" w="6852624">
                <a:moveTo>
                  <a:pt x="0" y="0"/>
                </a:moveTo>
                <a:lnTo>
                  <a:pt x="6852624" y="0"/>
                </a:lnTo>
                <a:lnTo>
                  <a:pt x="6852624" y="7019334"/>
                </a:lnTo>
                <a:lnTo>
                  <a:pt x="0" y="7019334"/>
                </a:lnTo>
                <a:lnTo>
                  <a:pt x="0" y="0"/>
                </a:lnTo>
                <a:close/>
              </a:path>
            </a:pathLst>
          </a:custGeom>
          <a:blipFill>
            <a:blip r:embed="rId2"/>
            <a:stretch>
              <a:fillRect l="0" t="0" r="0" b="0"/>
            </a:stretch>
          </a:blipFill>
        </p:spPr>
      </p:sp>
      <p:sp>
        <p:nvSpPr>
          <p:cNvPr name="Freeform 7" id="7"/>
          <p:cNvSpPr/>
          <p:nvPr/>
        </p:nvSpPr>
        <p:spPr>
          <a:xfrm flipH="false" flipV="false" rot="5284184">
            <a:off x="-1764484" y="7540192"/>
            <a:ext cx="5568783" cy="5757200"/>
          </a:xfrm>
          <a:custGeom>
            <a:avLst/>
            <a:gdLst/>
            <a:ahLst/>
            <a:cxnLst/>
            <a:rect r="r" b="b" t="t" l="l"/>
            <a:pathLst>
              <a:path h="5757200" w="5568783">
                <a:moveTo>
                  <a:pt x="0" y="0"/>
                </a:moveTo>
                <a:lnTo>
                  <a:pt x="5568783" y="0"/>
                </a:lnTo>
                <a:lnTo>
                  <a:pt x="5568783" y="5757200"/>
                </a:lnTo>
                <a:lnTo>
                  <a:pt x="0" y="57572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5284184">
            <a:off x="2385624" y="-1083160"/>
            <a:ext cx="7296533" cy="7543408"/>
          </a:xfrm>
          <a:custGeom>
            <a:avLst/>
            <a:gdLst/>
            <a:ahLst/>
            <a:cxnLst/>
            <a:rect r="r" b="b" t="t" l="l"/>
            <a:pathLst>
              <a:path h="7543408" w="7296533">
                <a:moveTo>
                  <a:pt x="0" y="0"/>
                </a:moveTo>
                <a:lnTo>
                  <a:pt x="7296533" y="0"/>
                </a:lnTo>
                <a:lnTo>
                  <a:pt x="7296533" y="7543408"/>
                </a:lnTo>
                <a:lnTo>
                  <a:pt x="0" y="754340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9" id="9"/>
          <p:cNvSpPr/>
          <p:nvPr/>
        </p:nvSpPr>
        <p:spPr>
          <a:xfrm flipH="false" flipV="false" rot="2006773">
            <a:off x="-1073792" y="-989163"/>
            <a:ext cx="4679815" cy="5348360"/>
          </a:xfrm>
          <a:custGeom>
            <a:avLst/>
            <a:gdLst/>
            <a:ahLst/>
            <a:cxnLst/>
            <a:rect r="r" b="b" t="t" l="l"/>
            <a:pathLst>
              <a:path h="5348360" w="4679815">
                <a:moveTo>
                  <a:pt x="0" y="0"/>
                </a:moveTo>
                <a:lnTo>
                  <a:pt x="4679815" y="0"/>
                </a:lnTo>
                <a:lnTo>
                  <a:pt x="4679815" y="5348360"/>
                </a:lnTo>
                <a:lnTo>
                  <a:pt x="0" y="534836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0" id="10"/>
          <p:cNvSpPr/>
          <p:nvPr/>
        </p:nvSpPr>
        <p:spPr>
          <a:xfrm flipH="false" flipV="false" rot="0">
            <a:off x="-171750" y="6646153"/>
            <a:ext cx="8020915" cy="5040072"/>
          </a:xfrm>
          <a:custGeom>
            <a:avLst/>
            <a:gdLst/>
            <a:ahLst/>
            <a:cxnLst/>
            <a:rect r="r" b="b" t="t" l="l"/>
            <a:pathLst>
              <a:path h="5040072" w="8020915">
                <a:moveTo>
                  <a:pt x="0" y="0"/>
                </a:moveTo>
                <a:lnTo>
                  <a:pt x="8020915" y="0"/>
                </a:lnTo>
                <a:lnTo>
                  <a:pt x="8020915" y="5040072"/>
                </a:lnTo>
                <a:lnTo>
                  <a:pt x="0" y="504007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1" id="11"/>
          <p:cNvSpPr txBox="true"/>
          <p:nvPr/>
        </p:nvSpPr>
        <p:spPr>
          <a:xfrm rot="0">
            <a:off x="624935" y="3997243"/>
            <a:ext cx="6272044" cy="1461182"/>
          </a:xfrm>
          <a:prstGeom prst="rect">
            <a:avLst/>
          </a:prstGeom>
        </p:spPr>
        <p:txBody>
          <a:bodyPr anchor="t" rtlCol="false" tIns="0" lIns="0" bIns="0" rIns="0">
            <a:spAutoFit/>
          </a:bodyPr>
          <a:lstStyle/>
          <a:p>
            <a:pPr algn="ctr">
              <a:lnSpc>
                <a:spcPts val="5614"/>
              </a:lnSpc>
              <a:spcBef>
                <a:spcPct val="0"/>
              </a:spcBef>
            </a:pPr>
            <a:r>
              <a:rPr lang="en-US" sz="5346">
                <a:solidFill>
                  <a:srgbClr val="4D1C13"/>
                </a:solidFill>
                <a:latin typeface="Girassol"/>
                <a:ea typeface="Girassol"/>
                <a:cs typeface="Girassol"/>
                <a:sym typeface="Girassol"/>
              </a:rPr>
              <a:t>Análisis de Vinos: Argentina vs Italia</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343682" y="-529383"/>
            <a:ext cx="5669261" cy="5807182"/>
          </a:xfrm>
          <a:custGeom>
            <a:avLst/>
            <a:gdLst/>
            <a:ahLst/>
            <a:cxnLst/>
            <a:rect r="r" b="b" t="t" l="l"/>
            <a:pathLst>
              <a:path h="5807182" w="5669261">
                <a:moveTo>
                  <a:pt x="0" y="0"/>
                </a:moveTo>
                <a:lnTo>
                  <a:pt x="5669261" y="0"/>
                </a:lnTo>
                <a:lnTo>
                  <a:pt x="5669261" y="5807182"/>
                </a:lnTo>
                <a:lnTo>
                  <a:pt x="0" y="5807182"/>
                </a:lnTo>
                <a:lnTo>
                  <a:pt x="0" y="0"/>
                </a:lnTo>
                <a:close/>
              </a:path>
            </a:pathLst>
          </a:custGeom>
          <a:blipFill>
            <a:blip r:embed="rId2"/>
            <a:stretch>
              <a:fillRect l="0" t="0" r="0" b="0"/>
            </a:stretch>
          </a:blipFill>
        </p:spPr>
      </p:sp>
      <p:sp>
        <p:nvSpPr>
          <p:cNvPr name="Freeform 3" id="3"/>
          <p:cNvSpPr/>
          <p:nvPr/>
        </p:nvSpPr>
        <p:spPr>
          <a:xfrm flipH="false" flipV="false" rot="-5282695">
            <a:off x="-2577006" y="2807807"/>
            <a:ext cx="8546428" cy="8754343"/>
          </a:xfrm>
          <a:custGeom>
            <a:avLst/>
            <a:gdLst/>
            <a:ahLst/>
            <a:cxnLst/>
            <a:rect r="r" b="b" t="t" l="l"/>
            <a:pathLst>
              <a:path h="8754343" w="8546428">
                <a:moveTo>
                  <a:pt x="0" y="0"/>
                </a:moveTo>
                <a:lnTo>
                  <a:pt x="8546428" y="0"/>
                </a:lnTo>
                <a:lnTo>
                  <a:pt x="8546428" y="8754343"/>
                </a:lnTo>
                <a:lnTo>
                  <a:pt x="0" y="8754343"/>
                </a:lnTo>
                <a:lnTo>
                  <a:pt x="0" y="0"/>
                </a:lnTo>
                <a:close/>
              </a:path>
            </a:pathLst>
          </a:custGeom>
          <a:blipFill>
            <a:blip r:embed="rId2"/>
            <a:stretch>
              <a:fillRect l="0" t="0" r="0" b="0"/>
            </a:stretch>
          </a:blipFill>
        </p:spPr>
      </p:sp>
      <p:sp>
        <p:nvSpPr>
          <p:cNvPr name="Freeform 4" id="4"/>
          <p:cNvSpPr/>
          <p:nvPr/>
        </p:nvSpPr>
        <p:spPr>
          <a:xfrm flipH="false" flipV="false" rot="0">
            <a:off x="2690299" y="-3129059"/>
            <a:ext cx="5669261" cy="5807182"/>
          </a:xfrm>
          <a:custGeom>
            <a:avLst/>
            <a:gdLst/>
            <a:ahLst/>
            <a:cxnLst/>
            <a:rect r="r" b="b" t="t" l="l"/>
            <a:pathLst>
              <a:path h="5807182" w="5669261">
                <a:moveTo>
                  <a:pt x="0" y="0"/>
                </a:moveTo>
                <a:lnTo>
                  <a:pt x="5669261" y="0"/>
                </a:lnTo>
                <a:lnTo>
                  <a:pt x="5669261" y="5807182"/>
                </a:lnTo>
                <a:lnTo>
                  <a:pt x="0" y="5807182"/>
                </a:lnTo>
                <a:lnTo>
                  <a:pt x="0" y="0"/>
                </a:lnTo>
                <a:close/>
              </a:path>
            </a:pathLst>
          </a:custGeom>
          <a:blipFill>
            <a:blip r:embed="rId2"/>
            <a:stretch>
              <a:fillRect l="0" t="0" r="0" b="0"/>
            </a:stretch>
          </a:blipFill>
        </p:spPr>
      </p:sp>
      <p:sp>
        <p:nvSpPr>
          <p:cNvPr name="Freeform 5" id="5"/>
          <p:cNvSpPr/>
          <p:nvPr/>
        </p:nvSpPr>
        <p:spPr>
          <a:xfrm flipH="false" flipV="false" rot="0">
            <a:off x="4700886" y="5066965"/>
            <a:ext cx="5669261" cy="5807182"/>
          </a:xfrm>
          <a:custGeom>
            <a:avLst/>
            <a:gdLst/>
            <a:ahLst/>
            <a:cxnLst/>
            <a:rect r="r" b="b" t="t" l="l"/>
            <a:pathLst>
              <a:path h="5807182" w="5669261">
                <a:moveTo>
                  <a:pt x="0" y="0"/>
                </a:moveTo>
                <a:lnTo>
                  <a:pt x="5669261" y="0"/>
                </a:lnTo>
                <a:lnTo>
                  <a:pt x="5669261" y="5807182"/>
                </a:lnTo>
                <a:lnTo>
                  <a:pt x="0" y="5807182"/>
                </a:lnTo>
                <a:lnTo>
                  <a:pt x="0" y="0"/>
                </a:lnTo>
                <a:close/>
              </a:path>
            </a:pathLst>
          </a:custGeom>
          <a:blipFill>
            <a:blip r:embed="rId2"/>
            <a:stretch>
              <a:fillRect l="0" t="0" r="0" b="0"/>
            </a:stretch>
          </a:blipFill>
        </p:spPr>
      </p:sp>
      <p:sp>
        <p:nvSpPr>
          <p:cNvPr name="Freeform 6" id="6"/>
          <p:cNvSpPr/>
          <p:nvPr/>
        </p:nvSpPr>
        <p:spPr>
          <a:xfrm flipH="false" flipV="false" rot="0">
            <a:off x="5146519" y="-121003"/>
            <a:ext cx="6669719" cy="6831979"/>
          </a:xfrm>
          <a:custGeom>
            <a:avLst/>
            <a:gdLst/>
            <a:ahLst/>
            <a:cxnLst/>
            <a:rect r="r" b="b" t="t" l="l"/>
            <a:pathLst>
              <a:path h="6831979" w="6669719">
                <a:moveTo>
                  <a:pt x="0" y="0"/>
                </a:moveTo>
                <a:lnTo>
                  <a:pt x="6669719" y="0"/>
                </a:lnTo>
                <a:lnTo>
                  <a:pt x="6669719" y="6831979"/>
                </a:lnTo>
                <a:lnTo>
                  <a:pt x="0" y="6831979"/>
                </a:lnTo>
                <a:lnTo>
                  <a:pt x="0" y="0"/>
                </a:lnTo>
                <a:close/>
              </a:path>
            </a:pathLst>
          </a:custGeom>
          <a:blipFill>
            <a:blip r:embed="rId2"/>
            <a:stretch>
              <a:fillRect l="0" t="0" r="0" b="0"/>
            </a:stretch>
          </a:blipFill>
        </p:spPr>
      </p:sp>
      <p:sp>
        <p:nvSpPr>
          <p:cNvPr name="Freeform 7" id="7"/>
          <p:cNvSpPr/>
          <p:nvPr/>
        </p:nvSpPr>
        <p:spPr>
          <a:xfrm flipH="false" flipV="false" rot="5284184">
            <a:off x="-1583683" y="7487072"/>
            <a:ext cx="5420145" cy="5603533"/>
          </a:xfrm>
          <a:custGeom>
            <a:avLst/>
            <a:gdLst/>
            <a:ahLst/>
            <a:cxnLst/>
            <a:rect r="r" b="b" t="t" l="l"/>
            <a:pathLst>
              <a:path h="5603533" w="5420145">
                <a:moveTo>
                  <a:pt x="0" y="0"/>
                </a:moveTo>
                <a:lnTo>
                  <a:pt x="5420145" y="0"/>
                </a:lnTo>
                <a:lnTo>
                  <a:pt x="5420145" y="5603533"/>
                </a:lnTo>
                <a:lnTo>
                  <a:pt x="0" y="560353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4462938">
            <a:off x="-1048970" y="-829166"/>
            <a:ext cx="4428394" cy="4536127"/>
          </a:xfrm>
          <a:custGeom>
            <a:avLst/>
            <a:gdLst/>
            <a:ahLst/>
            <a:cxnLst/>
            <a:rect r="r" b="b" t="t" l="l"/>
            <a:pathLst>
              <a:path h="4536127" w="4428394">
                <a:moveTo>
                  <a:pt x="0" y="0"/>
                </a:moveTo>
                <a:lnTo>
                  <a:pt x="4428394" y="0"/>
                </a:lnTo>
                <a:lnTo>
                  <a:pt x="4428394" y="4536127"/>
                </a:lnTo>
                <a:lnTo>
                  <a:pt x="0" y="4536127"/>
                </a:lnTo>
                <a:lnTo>
                  <a:pt x="0" y="0"/>
                </a:lnTo>
                <a:close/>
              </a:path>
            </a:pathLst>
          </a:custGeom>
          <a:blipFill>
            <a:blip r:embed="rId2"/>
            <a:stretch>
              <a:fillRect l="0" t="0" r="0" b="0"/>
            </a:stretch>
          </a:blipFill>
        </p:spPr>
      </p:sp>
      <p:sp>
        <p:nvSpPr>
          <p:cNvPr name="Freeform 9" id="9"/>
          <p:cNvSpPr/>
          <p:nvPr/>
        </p:nvSpPr>
        <p:spPr>
          <a:xfrm flipH="false" flipV="false" rot="-2387215">
            <a:off x="4845626" y="241631"/>
            <a:ext cx="3849979" cy="3980242"/>
          </a:xfrm>
          <a:custGeom>
            <a:avLst/>
            <a:gdLst/>
            <a:ahLst/>
            <a:cxnLst/>
            <a:rect r="r" b="b" t="t" l="l"/>
            <a:pathLst>
              <a:path h="3980242" w="3849979">
                <a:moveTo>
                  <a:pt x="0" y="0"/>
                </a:moveTo>
                <a:lnTo>
                  <a:pt x="3849979" y="0"/>
                </a:lnTo>
                <a:lnTo>
                  <a:pt x="3849979" y="3980241"/>
                </a:lnTo>
                <a:lnTo>
                  <a:pt x="0" y="398024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0" id="10"/>
          <p:cNvSpPr/>
          <p:nvPr/>
        </p:nvSpPr>
        <p:spPr>
          <a:xfrm flipH="false" flipV="false" rot="-8903731">
            <a:off x="1590888" y="1906575"/>
            <a:ext cx="4220931" cy="4323617"/>
          </a:xfrm>
          <a:custGeom>
            <a:avLst/>
            <a:gdLst/>
            <a:ahLst/>
            <a:cxnLst/>
            <a:rect r="r" b="b" t="t" l="l"/>
            <a:pathLst>
              <a:path h="4323617" w="4220931">
                <a:moveTo>
                  <a:pt x="0" y="0"/>
                </a:moveTo>
                <a:lnTo>
                  <a:pt x="4220931" y="0"/>
                </a:lnTo>
                <a:lnTo>
                  <a:pt x="4220931" y="4323617"/>
                </a:lnTo>
                <a:lnTo>
                  <a:pt x="0" y="4323617"/>
                </a:lnTo>
                <a:lnTo>
                  <a:pt x="0" y="0"/>
                </a:lnTo>
                <a:close/>
              </a:path>
            </a:pathLst>
          </a:custGeom>
          <a:blipFill>
            <a:blip r:embed="rId2"/>
            <a:stretch>
              <a:fillRect l="0" t="0" r="0" b="0"/>
            </a:stretch>
          </a:blipFill>
        </p:spPr>
      </p:sp>
      <p:sp>
        <p:nvSpPr>
          <p:cNvPr name="Freeform 11" id="11"/>
          <p:cNvSpPr/>
          <p:nvPr/>
        </p:nvSpPr>
        <p:spPr>
          <a:xfrm flipH="false" flipV="false" rot="5284184">
            <a:off x="5014281" y="8524527"/>
            <a:ext cx="1992632" cy="2060052"/>
          </a:xfrm>
          <a:custGeom>
            <a:avLst/>
            <a:gdLst/>
            <a:ahLst/>
            <a:cxnLst/>
            <a:rect r="r" b="b" t="t" l="l"/>
            <a:pathLst>
              <a:path h="2060052" w="1992632">
                <a:moveTo>
                  <a:pt x="0" y="0"/>
                </a:moveTo>
                <a:lnTo>
                  <a:pt x="1992632" y="0"/>
                </a:lnTo>
                <a:lnTo>
                  <a:pt x="1992632" y="2060052"/>
                </a:lnTo>
                <a:lnTo>
                  <a:pt x="0" y="206005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2" id="12"/>
          <p:cNvSpPr/>
          <p:nvPr/>
        </p:nvSpPr>
        <p:spPr>
          <a:xfrm flipH="false" flipV="false" rot="-8903731">
            <a:off x="3832386" y="1634846"/>
            <a:ext cx="2760534" cy="2827692"/>
          </a:xfrm>
          <a:custGeom>
            <a:avLst/>
            <a:gdLst/>
            <a:ahLst/>
            <a:cxnLst/>
            <a:rect r="r" b="b" t="t" l="l"/>
            <a:pathLst>
              <a:path h="2827692" w="2760534">
                <a:moveTo>
                  <a:pt x="0" y="0"/>
                </a:moveTo>
                <a:lnTo>
                  <a:pt x="2760534" y="0"/>
                </a:lnTo>
                <a:lnTo>
                  <a:pt x="2760534" y="2827692"/>
                </a:lnTo>
                <a:lnTo>
                  <a:pt x="0" y="2827692"/>
                </a:lnTo>
                <a:lnTo>
                  <a:pt x="0" y="0"/>
                </a:lnTo>
                <a:close/>
              </a:path>
            </a:pathLst>
          </a:custGeom>
          <a:blipFill>
            <a:blip r:embed="rId2"/>
            <a:stretch>
              <a:fillRect l="0" t="0" r="0" b="0"/>
            </a:stretch>
          </a:blipFill>
        </p:spPr>
      </p:sp>
      <p:sp>
        <p:nvSpPr>
          <p:cNvPr name="Freeform 13" id="13"/>
          <p:cNvSpPr/>
          <p:nvPr/>
        </p:nvSpPr>
        <p:spPr>
          <a:xfrm flipH="false" flipV="false" rot="0">
            <a:off x="0" y="6815506"/>
            <a:ext cx="2005791" cy="3876494"/>
          </a:xfrm>
          <a:custGeom>
            <a:avLst/>
            <a:gdLst/>
            <a:ahLst/>
            <a:cxnLst/>
            <a:rect r="r" b="b" t="t" l="l"/>
            <a:pathLst>
              <a:path h="3876494" w="2005791">
                <a:moveTo>
                  <a:pt x="0" y="0"/>
                </a:moveTo>
                <a:lnTo>
                  <a:pt x="2005791" y="0"/>
                </a:lnTo>
                <a:lnTo>
                  <a:pt x="2005791" y="3876494"/>
                </a:lnTo>
                <a:lnTo>
                  <a:pt x="0" y="3876494"/>
                </a:lnTo>
                <a:lnTo>
                  <a:pt x="0" y="0"/>
                </a:lnTo>
                <a:close/>
              </a:path>
            </a:pathLst>
          </a:custGeom>
          <a:blipFill>
            <a:blip r:embed="rId5">
              <a:extLst>
                <a:ext uri="{96DAC541-7B7A-43D3-8B79-37D633B846F1}">
                  <asvg:svgBlip xmlns:asvg="http://schemas.microsoft.com/office/drawing/2016/SVG/main" r:embed="rId6"/>
                </a:ext>
              </a:extLst>
            </a:blip>
            <a:stretch>
              <a:fillRect l="-147885" t="-16524" r="0" b="0"/>
            </a:stretch>
          </a:blipFill>
        </p:spPr>
      </p:sp>
      <p:sp>
        <p:nvSpPr>
          <p:cNvPr name="TextBox 14" id="14"/>
          <p:cNvSpPr txBox="true"/>
          <p:nvPr/>
        </p:nvSpPr>
        <p:spPr>
          <a:xfrm rot="0">
            <a:off x="2361077" y="5786444"/>
            <a:ext cx="4784657" cy="3391323"/>
          </a:xfrm>
          <a:prstGeom prst="rect">
            <a:avLst/>
          </a:prstGeom>
        </p:spPr>
        <p:txBody>
          <a:bodyPr anchor="t" rtlCol="false" tIns="0" lIns="0" bIns="0" rIns="0">
            <a:spAutoFit/>
          </a:bodyPr>
          <a:lstStyle/>
          <a:p>
            <a:pPr algn="ctr" marL="0" indent="0" lvl="0">
              <a:lnSpc>
                <a:spcPts val="3859"/>
              </a:lnSpc>
            </a:pPr>
            <a:r>
              <a:rPr lang="en-US" sz="2757">
                <a:solidFill>
                  <a:srgbClr val="4D1C13"/>
                </a:solidFill>
                <a:latin typeface="Anaktoria"/>
                <a:ea typeface="Anaktoria"/>
                <a:cs typeface="Anaktoria"/>
                <a:sym typeface="Anaktoria"/>
              </a:rPr>
              <a:t>Este Boxplot, nos sirve para poder apreciar que en Italia los precios varian mucho mas, sin embargo podemos ver que la distribucion de precios es mayor en los vinos mas economico. Misma situacion que sucede tambien en Argentina</a:t>
            </a:r>
          </a:p>
        </p:txBody>
      </p:sp>
      <p:sp>
        <p:nvSpPr>
          <p:cNvPr name="TextBox 15" id="15"/>
          <p:cNvSpPr txBox="true"/>
          <p:nvPr/>
        </p:nvSpPr>
        <p:spPr>
          <a:xfrm rot="0">
            <a:off x="770999" y="297261"/>
            <a:ext cx="6391402" cy="728696"/>
          </a:xfrm>
          <a:prstGeom prst="rect">
            <a:avLst/>
          </a:prstGeom>
        </p:spPr>
        <p:txBody>
          <a:bodyPr anchor="t" rtlCol="false" tIns="0" lIns="0" bIns="0" rIns="0">
            <a:spAutoFit/>
          </a:bodyPr>
          <a:lstStyle/>
          <a:p>
            <a:pPr algn="l" marL="0" indent="0" lvl="0">
              <a:lnSpc>
                <a:spcPts val="5512"/>
              </a:lnSpc>
              <a:spcBef>
                <a:spcPct val="0"/>
              </a:spcBef>
            </a:pPr>
            <a:r>
              <a:rPr lang="en-US" sz="5250">
                <a:solidFill>
                  <a:srgbClr val="4D1C13"/>
                </a:solidFill>
                <a:latin typeface="Girassol"/>
                <a:ea typeface="Girassol"/>
                <a:cs typeface="Girassol"/>
                <a:sym typeface="Girassol"/>
              </a:rPr>
              <a:t>Distribucion de precios</a:t>
            </a:r>
          </a:p>
        </p:txBody>
      </p:sp>
      <p:sp>
        <p:nvSpPr>
          <p:cNvPr name="Freeform 16" id="16"/>
          <p:cNvSpPr/>
          <p:nvPr/>
        </p:nvSpPr>
        <p:spPr>
          <a:xfrm flipH="false" flipV="false" rot="0">
            <a:off x="919792" y="1351493"/>
            <a:ext cx="6051721" cy="3994507"/>
          </a:xfrm>
          <a:custGeom>
            <a:avLst/>
            <a:gdLst/>
            <a:ahLst/>
            <a:cxnLst/>
            <a:rect r="r" b="b" t="t" l="l"/>
            <a:pathLst>
              <a:path h="3994507" w="6051721">
                <a:moveTo>
                  <a:pt x="0" y="0"/>
                </a:moveTo>
                <a:lnTo>
                  <a:pt x="6051721" y="0"/>
                </a:lnTo>
                <a:lnTo>
                  <a:pt x="6051721" y="3994507"/>
                </a:lnTo>
                <a:lnTo>
                  <a:pt x="0" y="3994507"/>
                </a:lnTo>
                <a:lnTo>
                  <a:pt x="0" y="0"/>
                </a:lnTo>
                <a:close/>
              </a:path>
            </a:pathLst>
          </a:custGeom>
          <a:blipFill>
            <a:blip r:embed="rId7"/>
            <a:stretch>
              <a:fillRect l="0" t="-184" r="0" b="-184"/>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734323" y="-966931"/>
            <a:ext cx="5641251" cy="5778491"/>
          </a:xfrm>
          <a:custGeom>
            <a:avLst/>
            <a:gdLst/>
            <a:ahLst/>
            <a:cxnLst/>
            <a:rect r="r" b="b" t="t" l="l"/>
            <a:pathLst>
              <a:path h="5778491" w="5641251">
                <a:moveTo>
                  <a:pt x="0" y="0"/>
                </a:moveTo>
                <a:lnTo>
                  <a:pt x="5641252" y="0"/>
                </a:lnTo>
                <a:lnTo>
                  <a:pt x="5641252" y="5778490"/>
                </a:lnTo>
                <a:lnTo>
                  <a:pt x="0" y="5778490"/>
                </a:lnTo>
                <a:lnTo>
                  <a:pt x="0" y="0"/>
                </a:lnTo>
                <a:close/>
              </a:path>
            </a:pathLst>
          </a:custGeom>
          <a:blipFill>
            <a:blip r:embed="rId2"/>
            <a:stretch>
              <a:fillRect l="0" t="0" r="0" b="0"/>
            </a:stretch>
          </a:blipFill>
        </p:spPr>
      </p:sp>
      <p:sp>
        <p:nvSpPr>
          <p:cNvPr name="Freeform 3" id="3"/>
          <p:cNvSpPr/>
          <p:nvPr/>
        </p:nvSpPr>
        <p:spPr>
          <a:xfrm flipH="false" flipV="false" rot="-5282695">
            <a:off x="-2961553" y="2353771"/>
            <a:ext cx="8504202" cy="8711091"/>
          </a:xfrm>
          <a:custGeom>
            <a:avLst/>
            <a:gdLst/>
            <a:ahLst/>
            <a:cxnLst/>
            <a:rect r="r" b="b" t="t" l="l"/>
            <a:pathLst>
              <a:path h="8711091" w="8504202">
                <a:moveTo>
                  <a:pt x="0" y="0"/>
                </a:moveTo>
                <a:lnTo>
                  <a:pt x="8504203" y="0"/>
                </a:lnTo>
                <a:lnTo>
                  <a:pt x="8504203" y="8711090"/>
                </a:lnTo>
                <a:lnTo>
                  <a:pt x="0" y="8711090"/>
                </a:lnTo>
                <a:lnTo>
                  <a:pt x="0" y="0"/>
                </a:lnTo>
                <a:close/>
              </a:path>
            </a:pathLst>
          </a:custGeom>
          <a:blipFill>
            <a:blip r:embed="rId2"/>
            <a:stretch>
              <a:fillRect l="0" t="0" r="0" b="0"/>
            </a:stretch>
          </a:blipFill>
        </p:spPr>
      </p:sp>
      <p:sp>
        <p:nvSpPr>
          <p:cNvPr name="Freeform 4" id="4"/>
          <p:cNvSpPr/>
          <p:nvPr/>
        </p:nvSpPr>
        <p:spPr>
          <a:xfrm flipH="false" flipV="false" rot="0">
            <a:off x="2279728" y="-3553763"/>
            <a:ext cx="5641251" cy="5778491"/>
          </a:xfrm>
          <a:custGeom>
            <a:avLst/>
            <a:gdLst/>
            <a:ahLst/>
            <a:cxnLst/>
            <a:rect r="r" b="b" t="t" l="l"/>
            <a:pathLst>
              <a:path h="5778491" w="5641251">
                <a:moveTo>
                  <a:pt x="0" y="0"/>
                </a:moveTo>
                <a:lnTo>
                  <a:pt x="5641251" y="0"/>
                </a:lnTo>
                <a:lnTo>
                  <a:pt x="5641251" y="5778490"/>
                </a:lnTo>
                <a:lnTo>
                  <a:pt x="0" y="5778490"/>
                </a:lnTo>
                <a:lnTo>
                  <a:pt x="0" y="0"/>
                </a:lnTo>
                <a:close/>
              </a:path>
            </a:pathLst>
          </a:custGeom>
          <a:blipFill>
            <a:blip r:embed="rId2"/>
            <a:stretch>
              <a:fillRect l="0" t="0" r="0" b="0"/>
            </a:stretch>
          </a:blipFill>
        </p:spPr>
      </p:sp>
      <p:sp>
        <p:nvSpPr>
          <p:cNvPr name="Freeform 5" id="5"/>
          <p:cNvSpPr/>
          <p:nvPr/>
        </p:nvSpPr>
        <p:spPr>
          <a:xfrm flipH="false" flipV="false" rot="0">
            <a:off x="4280381" y="4601767"/>
            <a:ext cx="5641251" cy="5778491"/>
          </a:xfrm>
          <a:custGeom>
            <a:avLst/>
            <a:gdLst/>
            <a:ahLst/>
            <a:cxnLst/>
            <a:rect r="r" b="b" t="t" l="l"/>
            <a:pathLst>
              <a:path h="5778491" w="5641251">
                <a:moveTo>
                  <a:pt x="0" y="0"/>
                </a:moveTo>
                <a:lnTo>
                  <a:pt x="5641251" y="0"/>
                </a:lnTo>
                <a:lnTo>
                  <a:pt x="5641251" y="5778490"/>
                </a:lnTo>
                <a:lnTo>
                  <a:pt x="0" y="5778490"/>
                </a:lnTo>
                <a:lnTo>
                  <a:pt x="0" y="0"/>
                </a:lnTo>
                <a:close/>
              </a:path>
            </a:pathLst>
          </a:custGeom>
          <a:blipFill>
            <a:blip r:embed="rId2"/>
            <a:stretch>
              <a:fillRect l="0" t="0" r="0" b="0"/>
            </a:stretch>
          </a:blipFill>
        </p:spPr>
      </p:sp>
      <p:sp>
        <p:nvSpPr>
          <p:cNvPr name="Freeform 6" id="6"/>
          <p:cNvSpPr/>
          <p:nvPr/>
        </p:nvSpPr>
        <p:spPr>
          <a:xfrm flipH="false" flipV="false" rot="0">
            <a:off x="4723812" y="-560569"/>
            <a:ext cx="6636766" cy="6798224"/>
          </a:xfrm>
          <a:custGeom>
            <a:avLst/>
            <a:gdLst/>
            <a:ahLst/>
            <a:cxnLst/>
            <a:rect r="r" b="b" t="t" l="l"/>
            <a:pathLst>
              <a:path h="6798224" w="6636766">
                <a:moveTo>
                  <a:pt x="0" y="0"/>
                </a:moveTo>
                <a:lnTo>
                  <a:pt x="6636767" y="0"/>
                </a:lnTo>
                <a:lnTo>
                  <a:pt x="6636767" y="6798224"/>
                </a:lnTo>
                <a:lnTo>
                  <a:pt x="0" y="6798224"/>
                </a:lnTo>
                <a:lnTo>
                  <a:pt x="0" y="0"/>
                </a:lnTo>
                <a:close/>
              </a:path>
            </a:pathLst>
          </a:custGeom>
          <a:blipFill>
            <a:blip r:embed="rId2"/>
            <a:stretch>
              <a:fillRect l="0" t="0" r="0" b="0"/>
            </a:stretch>
          </a:blipFill>
        </p:spPr>
      </p:sp>
      <p:sp>
        <p:nvSpPr>
          <p:cNvPr name="Freeform 7" id="7"/>
          <p:cNvSpPr/>
          <p:nvPr/>
        </p:nvSpPr>
        <p:spPr>
          <a:xfrm flipH="false" flipV="false" rot="5284184">
            <a:off x="-1973138" y="7009917"/>
            <a:ext cx="5393366" cy="5575848"/>
          </a:xfrm>
          <a:custGeom>
            <a:avLst/>
            <a:gdLst/>
            <a:ahLst/>
            <a:cxnLst/>
            <a:rect r="r" b="b" t="t" l="l"/>
            <a:pathLst>
              <a:path h="5575848" w="5393366">
                <a:moveTo>
                  <a:pt x="0" y="0"/>
                </a:moveTo>
                <a:lnTo>
                  <a:pt x="5393366" y="0"/>
                </a:lnTo>
                <a:lnTo>
                  <a:pt x="5393366" y="5575848"/>
                </a:lnTo>
                <a:lnTo>
                  <a:pt x="0" y="557584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4462938">
            <a:off x="-1441066" y="-1265233"/>
            <a:ext cx="4406515" cy="4513715"/>
          </a:xfrm>
          <a:custGeom>
            <a:avLst/>
            <a:gdLst/>
            <a:ahLst/>
            <a:cxnLst/>
            <a:rect r="r" b="b" t="t" l="l"/>
            <a:pathLst>
              <a:path h="4513715" w="4406515">
                <a:moveTo>
                  <a:pt x="0" y="0"/>
                </a:moveTo>
                <a:lnTo>
                  <a:pt x="4406514" y="0"/>
                </a:lnTo>
                <a:lnTo>
                  <a:pt x="4406514" y="4513715"/>
                </a:lnTo>
                <a:lnTo>
                  <a:pt x="0" y="4513715"/>
                </a:lnTo>
                <a:lnTo>
                  <a:pt x="0" y="0"/>
                </a:lnTo>
                <a:close/>
              </a:path>
            </a:pathLst>
          </a:custGeom>
          <a:blipFill>
            <a:blip r:embed="rId2"/>
            <a:stretch>
              <a:fillRect l="0" t="0" r="0" b="0"/>
            </a:stretch>
          </a:blipFill>
        </p:spPr>
      </p:sp>
      <p:sp>
        <p:nvSpPr>
          <p:cNvPr name="Freeform 9" id="9"/>
          <p:cNvSpPr/>
          <p:nvPr/>
        </p:nvSpPr>
        <p:spPr>
          <a:xfrm flipH="false" flipV="false" rot="-2387215">
            <a:off x="4424406" y="-199727"/>
            <a:ext cx="3830958" cy="3960576"/>
          </a:xfrm>
          <a:custGeom>
            <a:avLst/>
            <a:gdLst/>
            <a:ahLst/>
            <a:cxnLst/>
            <a:rect r="r" b="b" t="t" l="l"/>
            <a:pathLst>
              <a:path h="3960576" w="3830958">
                <a:moveTo>
                  <a:pt x="0" y="0"/>
                </a:moveTo>
                <a:lnTo>
                  <a:pt x="3830957" y="0"/>
                </a:lnTo>
                <a:lnTo>
                  <a:pt x="3830957" y="3960577"/>
                </a:lnTo>
                <a:lnTo>
                  <a:pt x="0" y="396057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0" id="10"/>
          <p:cNvSpPr/>
          <p:nvPr/>
        </p:nvSpPr>
        <p:spPr>
          <a:xfrm flipH="false" flipV="false" rot="-8903731">
            <a:off x="1185749" y="1456992"/>
            <a:ext cx="4200077" cy="4302256"/>
          </a:xfrm>
          <a:custGeom>
            <a:avLst/>
            <a:gdLst/>
            <a:ahLst/>
            <a:cxnLst/>
            <a:rect r="r" b="b" t="t" l="l"/>
            <a:pathLst>
              <a:path h="4302256" w="4200077">
                <a:moveTo>
                  <a:pt x="0" y="0"/>
                </a:moveTo>
                <a:lnTo>
                  <a:pt x="4200077" y="0"/>
                </a:lnTo>
                <a:lnTo>
                  <a:pt x="4200077" y="4302255"/>
                </a:lnTo>
                <a:lnTo>
                  <a:pt x="0" y="4302255"/>
                </a:lnTo>
                <a:lnTo>
                  <a:pt x="0" y="0"/>
                </a:lnTo>
                <a:close/>
              </a:path>
            </a:pathLst>
          </a:custGeom>
          <a:blipFill>
            <a:blip r:embed="rId2"/>
            <a:stretch>
              <a:fillRect l="0" t="0" r="0" b="0"/>
            </a:stretch>
          </a:blipFill>
        </p:spPr>
      </p:sp>
      <p:sp>
        <p:nvSpPr>
          <p:cNvPr name="Freeform 11" id="11"/>
          <p:cNvSpPr/>
          <p:nvPr/>
        </p:nvSpPr>
        <p:spPr>
          <a:xfrm flipH="false" flipV="false" rot="5284184">
            <a:off x="4592228" y="8042246"/>
            <a:ext cx="1982787" cy="2049874"/>
          </a:xfrm>
          <a:custGeom>
            <a:avLst/>
            <a:gdLst/>
            <a:ahLst/>
            <a:cxnLst/>
            <a:rect r="r" b="b" t="t" l="l"/>
            <a:pathLst>
              <a:path h="2049874" w="1982787">
                <a:moveTo>
                  <a:pt x="0" y="0"/>
                </a:moveTo>
                <a:lnTo>
                  <a:pt x="1982787" y="0"/>
                </a:lnTo>
                <a:lnTo>
                  <a:pt x="1982787" y="2049874"/>
                </a:lnTo>
                <a:lnTo>
                  <a:pt x="0" y="204987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2" id="12"/>
          <p:cNvSpPr/>
          <p:nvPr/>
        </p:nvSpPr>
        <p:spPr>
          <a:xfrm flipH="false" flipV="false" rot="-8903731">
            <a:off x="3416172" y="1186605"/>
            <a:ext cx="2746895" cy="2813721"/>
          </a:xfrm>
          <a:custGeom>
            <a:avLst/>
            <a:gdLst/>
            <a:ahLst/>
            <a:cxnLst/>
            <a:rect r="r" b="b" t="t" l="l"/>
            <a:pathLst>
              <a:path h="2813721" w="2746895">
                <a:moveTo>
                  <a:pt x="0" y="0"/>
                </a:moveTo>
                <a:lnTo>
                  <a:pt x="2746896" y="0"/>
                </a:lnTo>
                <a:lnTo>
                  <a:pt x="2746896" y="2813721"/>
                </a:lnTo>
                <a:lnTo>
                  <a:pt x="0" y="2813721"/>
                </a:lnTo>
                <a:lnTo>
                  <a:pt x="0" y="0"/>
                </a:lnTo>
                <a:close/>
              </a:path>
            </a:pathLst>
          </a:custGeom>
          <a:blipFill>
            <a:blip r:embed="rId2"/>
            <a:stretch>
              <a:fillRect l="0" t="0" r="0" b="0"/>
            </a:stretch>
          </a:blipFill>
        </p:spPr>
      </p:sp>
      <p:sp>
        <p:nvSpPr>
          <p:cNvPr name="TextBox 13" id="13"/>
          <p:cNvSpPr txBox="true"/>
          <p:nvPr/>
        </p:nvSpPr>
        <p:spPr>
          <a:xfrm rot="0">
            <a:off x="1305720" y="2643113"/>
            <a:ext cx="5202419" cy="4251168"/>
          </a:xfrm>
          <a:prstGeom prst="rect">
            <a:avLst/>
          </a:prstGeom>
        </p:spPr>
        <p:txBody>
          <a:bodyPr anchor="t" rtlCol="false" tIns="0" lIns="0" bIns="0" rIns="0">
            <a:spAutoFit/>
          </a:bodyPr>
          <a:lstStyle/>
          <a:p>
            <a:pPr algn="ctr">
              <a:lnSpc>
                <a:spcPts val="3425"/>
              </a:lnSpc>
            </a:pPr>
            <a:r>
              <a:rPr lang="en-US" sz="2075">
                <a:solidFill>
                  <a:srgbClr val="4D1C13"/>
                </a:solidFill>
                <a:latin typeface="Anaktoria"/>
                <a:ea typeface="Anaktoria"/>
                <a:cs typeface="Anaktoria"/>
                <a:sym typeface="Anaktoria"/>
              </a:rPr>
              <a:t>Los análisis realizados nos han permitido identificar varias tendencias clave en la industria del vino, especialmente en relación con los precios, las puntuaciones y las regiones productoras.</a:t>
            </a:r>
          </a:p>
          <a:p>
            <a:pPr algn="ctr" marL="0" indent="0" lvl="0">
              <a:lnSpc>
                <a:spcPts val="3425"/>
              </a:lnSpc>
            </a:pPr>
            <a:r>
              <a:rPr lang="en-US" sz="2075">
                <a:solidFill>
                  <a:srgbClr val="4D1C13"/>
                </a:solidFill>
                <a:latin typeface="Anaktoria"/>
                <a:ea typeface="Anaktoria"/>
                <a:cs typeface="Anaktoria"/>
                <a:sym typeface="Anaktoria"/>
              </a:rPr>
              <a:t>Los precios de los vinos italianos presentan una mayor variabilidad en comparación con los argentinos, lo que podría indicar una mayor diversidad en el mercado de vinos italianos, que abarca desde opciones más asequibles hasta productos de lujo.</a:t>
            </a:r>
          </a:p>
        </p:txBody>
      </p:sp>
      <p:sp>
        <p:nvSpPr>
          <p:cNvPr name="TextBox 14" id="14"/>
          <p:cNvSpPr txBox="true"/>
          <p:nvPr/>
        </p:nvSpPr>
        <p:spPr>
          <a:xfrm rot="0">
            <a:off x="588546" y="742179"/>
            <a:ext cx="6636766" cy="1424054"/>
          </a:xfrm>
          <a:prstGeom prst="rect">
            <a:avLst/>
          </a:prstGeom>
        </p:spPr>
        <p:txBody>
          <a:bodyPr anchor="t" rtlCol="false" tIns="0" lIns="0" bIns="0" rIns="0">
            <a:spAutoFit/>
          </a:bodyPr>
          <a:lstStyle/>
          <a:p>
            <a:pPr algn="ctr" marL="0" indent="0" lvl="0">
              <a:lnSpc>
                <a:spcPts val="5512"/>
              </a:lnSpc>
              <a:spcBef>
                <a:spcPct val="0"/>
              </a:spcBef>
            </a:pPr>
            <a:r>
              <a:rPr lang="en-US" sz="5250">
                <a:solidFill>
                  <a:srgbClr val="4D1C13"/>
                </a:solidFill>
                <a:latin typeface="Girassol"/>
                <a:ea typeface="Girassol"/>
                <a:cs typeface="Girassol"/>
                <a:sym typeface="Girassol"/>
              </a:rPr>
              <a:t>Insights y Recomendaciones</a:t>
            </a:r>
          </a:p>
        </p:txBody>
      </p:sp>
      <p:sp>
        <p:nvSpPr>
          <p:cNvPr name="Freeform 15" id="15"/>
          <p:cNvSpPr/>
          <p:nvPr/>
        </p:nvSpPr>
        <p:spPr>
          <a:xfrm flipH="false" flipV="false" rot="2363238">
            <a:off x="2901191" y="6397679"/>
            <a:ext cx="4398325" cy="5026657"/>
          </a:xfrm>
          <a:custGeom>
            <a:avLst/>
            <a:gdLst/>
            <a:ahLst/>
            <a:cxnLst/>
            <a:rect r="r" b="b" t="t" l="l"/>
            <a:pathLst>
              <a:path h="5026657" w="4398325">
                <a:moveTo>
                  <a:pt x="0" y="0"/>
                </a:moveTo>
                <a:lnTo>
                  <a:pt x="4398325" y="0"/>
                </a:lnTo>
                <a:lnTo>
                  <a:pt x="4398325" y="5026657"/>
                </a:lnTo>
                <a:lnTo>
                  <a:pt x="0" y="502665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323110" y="-495198"/>
            <a:ext cx="5736587" cy="5876145"/>
          </a:xfrm>
          <a:custGeom>
            <a:avLst/>
            <a:gdLst/>
            <a:ahLst/>
            <a:cxnLst/>
            <a:rect r="r" b="b" t="t" l="l"/>
            <a:pathLst>
              <a:path h="5876145" w="5736587">
                <a:moveTo>
                  <a:pt x="0" y="0"/>
                </a:moveTo>
                <a:lnTo>
                  <a:pt x="5736586" y="0"/>
                </a:lnTo>
                <a:lnTo>
                  <a:pt x="5736586" y="5876145"/>
                </a:lnTo>
                <a:lnTo>
                  <a:pt x="0" y="5876145"/>
                </a:lnTo>
                <a:lnTo>
                  <a:pt x="0" y="0"/>
                </a:lnTo>
                <a:close/>
              </a:path>
            </a:pathLst>
          </a:custGeom>
          <a:blipFill>
            <a:blip r:embed="rId2"/>
            <a:stretch>
              <a:fillRect l="0" t="0" r="0" b="0"/>
            </a:stretch>
          </a:blipFill>
        </p:spPr>
      </p:sp>
      <p:sp>
        <p:nvSpPr>
          <p:cNvPr name="Freeform 3" id="3"/>
          <p:cNvSpPr/>
          <p:nvPr/>
        </p:nvSpPr>
        <p:spPr>
          <a:xfrm flipH="false" flipV="false" rot="-5282695">
            <a:off x="-2571081" y="2881622"/>
            <a:ext cx="8647921" cy="8858305"/>
          </a:xfrm>
          <a:custGeom>
            <a:avLst/>
            <a:gdLst/>
            <a:ahLst/>
            <a:cxnLst/>
            <a:rect r="r" b="b" t="t" l="l"/>
            <a:pathLst>
              <a:path h="8858305" w="8647921">
                <a:moveTo>
                  <a:pt x="0" y="0"/>
                </a:moveTo>
                <a:lnTo>
                  <a:pt x="8647921" y="0"/>
                </a:lnTo>
                <a:lnTo>
                  <a:pt x="8647921" y="8858305"/>
                </a:lnTo>
                <a:lnTo>
                  <a:pt x="0" y="8858305"/>
                </a:lnTo>
                <a:lnTo>
                  <a:pt x="0" y="0"/>
                </a:lnTo>
                <a:close/>
              </a:path>
            </a:pathLst>
          </a:custGeom>
          <a:blipFill>
            <a:blip r:embed="rId2"/>
            <a:stretch>
              <a:fillRect l="0" t="0" r="0" b="0"/>
            </a:stretch>
          </a:blipFill>
        </p:spPr>
      </p:sp>
      <p:sp>
        <p:nvSpPr>
          <p:cNvPr name="Freeform 4" id="4"/>
          <p:cNvSpPr/>
          <p:nvPr/>
        </p:nvSpPr>
        <p:spPr>
          <a:xfrm flipH="false" flipV="false" rot="0">
            <a:off x="2758776" y="-3125747"/>
            <a:ext cx="5736587" cy="5876145"/>
          </a:xfrm>
          <a:custGeom>
            <a:avLst/>
            <a:gdLst/>
            <a:ahLst/>
            <a:cxnLst/>
            <a:rect r="r" b="b" t="t" l="l"/>
            <a:pathLst>
              <a:path h="5876145" w="5736587">
                <a:moveTo>
                  <a:pt x="0" y="0"/>
                </a:moveTo>
                <a:lnTo>
                  <a:pt x="5736586" y="0"/>
                </a:lnTo>
                <a:lnTo>
                  <a:pt x="5736586" y="5876145"/>
                </a:lnTo>
                <a:lnTo>
                  <a:pt x="0" y="5876145"/>
                </a:lnTo>
                <a:lnTo>
                  <a:pt x="0" y="0"/>
                </a:lnTo>
                <a:close/>
              </a:path>
            </a:pathLst>
          </a:custGeom>
          <a:blipFill>
            <a:blip r:embed="rId2"/>
            <a:stretch>
              <a:fillRect l="0" t="0" r="0" b="0"/>
            </a:stretch>
          </a:blipFill>
        </p:spPr>
      </p:sp>
      <p:sp>
        <p:nvSpPr>
          <p:cNvPr name="Freeform 5" id="5"/>
          <p:cNvSpPr/>
          <p:nvPr/>
        </p:nvSpPr>
        <p:spPr>
          <a:xfrm flipH="false" flipV="false" rot="0">
            <a:off x="4793240" y="5167609"/>
            <a:ext cx="5736587" cy="5876145"/>
          </a:xfrm>
          <a:custGeom>
            <a:avLst/>
            <a:gdLst/>
            <a:ahLst/>
            <a:cxnLst/>
            <a:rect r="r" b="b" t="t" l="l"/>
            <a:pathLst>
              <a:path h="5876145" w="5736587">
                <a:moveTo>
                  <a:pt x="0" y="0"/>
                </a:moveTo>
                <a:lnTo>
                  <a:pt x="5736586" y="0"/>
                </a:lnTo>
                <a:lnTo>
                  <a:pt x="5736586" y="5876145"/>
                </a:lnTo>
                <a:lnTo>
                  <a:pt x="0" y="5876145"/>
                </a:lnTo>
                <a:lnTo>
                  <a:pt x="0" y="0"/>
                </a:lnTo>
                <a:close/>
              </a:path>
            </a:pathLst>
          </a:custGeom>
          <a:blipFill>
            <a:blip r:embed="rId2"/>
            <a:stretch>
              <a:fillRect l="0" t="0" r="0" b="0"/>
            </a:stretch>
          </a:blipFill>
        </p:spPr>
      </p:sp>
      <p:sp>
        <p:nvSpPr>
          <p:cNvPr name="Freeform 6" id="6"/>
          <p:cNvSpPr/>
          <p:nvPr/>
        </p:nvSpPr>
        <p:spPr>
          <a:xfrm flipH="false" flipV="false" rot="0">
            <a:off x="5244165" y="-81968"/>
            <a:ext cx="6748925" cy="6913112"/>
          </a:xfrm>
          <a:custGeom>
            <a:avLst/>
            <a:gdLst/>
            <a:ahLst/>
            <a:cxnLst/>
            <a:rect r="r" b="b" t="t" l="l"/>
            <a:pathLst>
              <a:path h="6913112" w="6748925">
                <a:moveTo>
                  <a:pt x="0" y="0"/>
                </a:moveTo>
                <a:lnTo>
                  <a:pt x="6748925" y="0"/>
                </a:lnTo>
                <a:lnTo>
                  <a:pt x="6748925" y="6913111"/>
                </a:lnTo>
                <a:lnTo>
                  <a:pt x="0" y="6913111"/>
                </a:lnTo>
                <a:lnTo>
                  <a:pt x="0" y="0"/>
                </a:lnTo>
                <a:close/>
              </a:path>
            </a:pathLst>
          </a:custGeom>
          <a:blipFill>
            <a:blip r:embed="rId2"/>
            <a:stretch>
              <a:fillRect l="0" t="0" r="0" b="0"/>
            </a:stretch>
          </a:blipFill>
        </p:spPr>
      </p:sp>
      <p:sp>
        <p:nvSpPr>
          <p:cNvPr name="Freeform 7" id="7"/>
          <p:cNvSpPr/>
          <p:nvPr/>
        </p:nvSpPr>
        <p:spPr>
          <a:xfrm flipH="false" flipV="false" rot="5284184">
            <a:off x="-1565962" y="7616456"/>
            <a:ext cx="5484512" cy="5670078"/>
          </a:xfrm>
          <a:custGeom>
            <a:avLst/>
            <a:gdLst/>
            <a:ahLst/>
            <a:cxnLst/>
            <a:rect r="r" b="b" t="t" l="l"/>
            <a:pathLst>
              <a:path h="5670078" w="5484512">
                <a:moveTo>
                  <a:pt x="0" y="0"/>
                </a:moveTo>
                <a:lnTo>
                  <a:pt x="5484512" y="0"/>
                </a:lnTo>
                <a:lnTo>
                  <a:pt x="5484512" y="5670078"/>
                </a:lnTo>
                <a:lnTo>
                  <a:pt x="0" y="567007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4462938">
            <a:off x="-1024898" y="-798542"/>
            <a:ext cx="4480983" cy="4589996"/>
          </a:xfrm>
          <a:custGeom>
            <a:avLst/>
            <a:gdLst/>
            <a:ahLst/>
            <a:cxnLst/>
            <a:rect r="r" b="b" t="t" l="l"/>
            <a:pathLst>
              <a:path h="4589996" w="4480983">
                <a:moveTo>
                  <a:pt x="0" y="0"/>
                </a:moveTo>
                <a:lnTo>
                  <a:pt x="4480983" y="0"/>
                </a:lnTo>
                <a:lnTo>
                  <a:pt x="4480983" y="4589996"/>
                </a:lnTo>
                <a:lnTo>
                  <a:pt x="0" y="4589996"/>
                </a:lnTo>
                <a:lnTo>
                  <a:pt x="0" y="0"/>
                </a:lnTo>
                <a:close/>
              </a:path>
            </a:pathLst>
          </a:custGeom>
          <a:blipFill>
            <a:blip r:embed="rId2"/>
            <a:stretch>
              <a:fillRect l="0" t="0" r="0" b="0"/>
            </a:stretch>
          </a:blipFill>
        </p:spPr>
      </p:sp>
      <p:sp>
        <p:nvSpPr>
          <p:cNvPr name="Freeform 9" id="9"/>
          <p:cNvSpPr/>
          <p:nvPr/>
        </p:nvSpPr>
        <p:spPr>
          <a:xfrm flipH="false" flipV="false" rot="-2387215">
            <a:off x="4939698" y="284972"/>
            <a:ext cx="3895699" cy="4027509"/>
          </a:xfrm>
          <a:custGeom>
            <a:avLst/>
            <a:gdLst/>
            <a:ahLst/>
            <a:cxnLst/>
            <a:rect r="r" b="b" t="t" l="l"/>
            <a:pathLst>
              <a:path h="4027509" w="3895699">
                <a:moveTo>
                  <a:pt x="0" y="0"/>
                </a:moveTo>
                <a:lnTo>
                  <a:pt x="3895700" y="0"/>
                </a:lnTo>
                <a:lnTo>
                  <a:pt x="3895700" y="4027509"/>
                </a:lnTo>
                <a:lnTo>
                  <a:pt x="0" y="402750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0" id="10"/>
          <p:cNvSpPr/>
          <p:nvPr/>
        </p:nvSpPr>
        <p:spPr>
          <a:xfrm flipH="false" flipV="false" rot="-8903731">
            <a:off x="1646309" y="1969688"/>
            <a:ext cx="4271057" cy="4374962"/>
          </a:xfrm>
          <a:custGeom>
            <a:avLst/>
            <a:gdLst/>
            <a:ahLst/>
            <a:cxnLst/>
            <a:rect r="r" b="b" t="t" l="l"/>
            <a:pathLst>
              <a:path h="4374962" w="4271057">
                <a:moveTo>
                  <a:pt x="0" y="0"/>
                </a:moveTo>
                <a:lnTo>
                  <a:pt x="4271057" y="0"/>
                </a:lnTo>
                <a:lnTo>
                  <a:pt x="4271057" y="4374962"/>
                </a:lnTo>
                <a:lnTo>
                  <a:pt x="0" y="4374962"/>
                </a:lnTo>
                <a:lnTo>
                  <a:pt x="0" y="0"/>
                </a:lnTo>
                <a:close/>
              </a:path>
            </a:pathLst>
          </a:custGeom>
          <a:blipFill>
            <a:blip r:embed="rId2"/>
            <a:stretch>
              <a:fillRect l="0" t="0" r="0" b="0"/>
            </a:stretch>
          </a:blipFill>
        </p:spPr>
      </p:sp>
      <p:sp>
        <p:nvSpPr>
          <p:cNvPr name="Freeform 11" id="11"/>
          <p:cNvSpPr/>
          <p:nvPr/>
        </p:nvSpPr>
        <p:spPr>
          <a:xfrm flipH="false" flipV="false" rot="5284184">
            <a:off x="5110357" y="8666231"/>
            <a:ext cx="2016295" cy="2084516"/>
          </a:xfrm>
          <a:custGeom>
            <a:avLst/>
            <a:gdLst/>
            <a:ahLst/>
            <a:cxnLst/>
            <a:rect r="r" b="b" t="t" l="l"/>
            <a:pathLst>
              <a:path h="2084516" w="2016295">
                <a:moveTo>
                  <a:pt x="0" y="0"/>
                </a:moveTo>
                <a:lnTo>
                  <a:pt x="2016295" y="0"/>
                </a:lnTo>
                <a:lnTo>
                  <a:pt x="2016295" y="2084516"/>
                </a:lnTo>
                <a:lnTo>
                  <a:pt x="0" y="208451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2" id="12"/>
          <p:cNvSpPr/>
          <p:nvPr/>
        </p:nvSpPr>
        <p:spPr>
          <a:xfrm flipH="false" flipV="false" rot="-8903731">
            <a:off x="3914426" y="1694732"/>
            <a:ext cx="2793317" cy="2861272"/>
          </a:xfrm>
          <a:custGeom>
            <a:avLst/>
            <a:gdLst/>
            <a:ahLst/>
            <a:cxnLst/>
            <a:rect r="r" b="b" t="t" l="l"/>
            <a:pathLst>
              <a:path h="2861272" w="2793317">
                <a:moveTo>
                  <a:pt x="0" y="0"/>
                </a:moveTo>
                <a:lnTo>
                  <a:pt x="2793317" y="0"/>
                </a:lnTo>
                <a:lnTo>
                  <a:pt x="2793317" y="2861272"/>
                </a:lnTo>
                <a:lnTo>
                  <a:pt x="0" y="2861272"/>
                </a:lnTo>
                <a:lnTo>
                  <a:pt x="0" y="0"/>
                </a:lnTo>
                <a:close/>
              </a:path>
            </a:pathLst>
          </a:custGeom>
          <a:blipFill>
            <a:blip r:embed="rId2"/>
            <a:stretch>
              <a:fillRect l="0" t="0" r="0" b="0"/>
            </a:stretch>
          </a:blipFill>
        </p:spPr>
      </p:sp>
      <p:sp>
        <p:nvSpPr>
          <p:cNvPr name="Freeform 13" id="13"/>
          <p:cNvSpPr/>
          <p:nvPr/>
        </p:nvSpPr>
        <p:spPr>
          <a:xfrm flipH="false" flipV="false" rot="5284184">
            <a:off x="1543542" y="1586"/>
            <a:ext cx="7542409" cy="7797603"/>
          </a:xfrm>
          <a:custGeom>
            <a:avLst/>
            <a:gdLst/>
            <a:ahLst/>
            <a:cxnLst/>
            <a:rect r="r" b="b" t="t" l="l"/>
            <a:pathLst>
              <a:path h="7797603" w="7542409">
                <a:moveTo>
                  <a:pt x="0" y="0"/>
                </a:moveTo>
                <a:lnTo>
                  <a:pt x="7542409" y="0"/>
                </a:lnTo>
                <a:lnTo>
                  <a:pt x="7542409" y="7797604"/>
                </a:lnTo>
                <a:lnTo>
                  <a:pt x="0" y="779760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4" id="14"/>
          <p:cNvSpPr/>
          <p:nvPr/>
        </p:nvSpPr>
        <p:spPr>
          <a:xfrm flipH="false" flipV="false" rot="722707">
            <a:off x="3987063" y="5991627"/>
            <a:ext cx="4679815" cy="5348360"/>
          </a:xfrm>
          <a:custGeom>
            <a:avLst/>
            <a:gdLst/>
            <a:ahLst/>
            <a:cxnLst/>
            <a:rect r="r" b="b" t="t" l="l"/>
            <a:pathLst>
              <a:path h="5348360" w="4679815">
                <a:moveTo>
                  <a:pt x="0" y="0"/>
                </a:moveTo>
                <a:lnTo>
                  <a:pt x="4679815" y="0"/>
                </a:lnTo>
                <a:lnTo>
                  <a:pt x="4679815" y="5348360"/>
                </a:lnTo>
                <a:lnTo>
                  <a:pt x="0" y="534836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5" id="15"/>
          <p:cNvSpPr txBox="true"/>
          <p:nvPr/>
        </p:nvSpPr>
        <p:spPr>
          <a:xfrm rot="0">
            <a:off x="463454" y="4836599"/>
            <a:ext cx="6636766" cy="728696"/>
          </a:xfrm>
          <a:prstGeom prst="rect">
            <a:avLst/>
          </a:prstGeom>
        </p:spPr>
        <p:txBody>
          <a:bodyPr anchor="t" rtlCol="false" tIns="0" lIns="0" bIns="0" rIns="0">
            <a:spAutoFit/>
          </a:bodyPr>
          <a:lstStyle/>
          <a:p>
            <a:pPr algn="ctr" marL="0" indent="0" lvl="0">
              <a:lnSpc>
                <a:spcPts val="5512"/>
              </a:lnSpc>
              <a:spcBef>
                <a:spcPct val="0"/>
              </a:spcBef>
            </a:pPr>
            <a:r>
              <a:rPr lang="en-US" sz="5250">
                <a:solidFill>
                  <a:srgbClr val="4D1C13"/>
                </a:solidFill>
                <a:latin typeface="Girassol"/>
                <a:ea typeface="Girassol"/>
                <a:cs typeface="Girassol"/>
                <a:sym typeface="Girassol"/>
              </a:rPr>
              <a:t>ENTREGA FINAL</a:t>
            </a:r>
          </a:p>
        </p:txBody>
      </p:sp>
      <p:sp>
        <p:nvSpPr>
          <p:cNvPr name="Freeform 16" id="16"/>
          <p:cNvSpPr/>
          <p:nvPr/>
        </p:nvSpPr>
        <p:spPr>
          <a:xfrm flipH="false" flipV="false" rot="-2219085">
            <a:off x="-573644" y="-1448074"/>
            <a:ext cx="4679815" cy="5348360"/>
          </a:xfrm>
          <a:custGeom>
            <a:avLst/>
            <a:gdLst/>
            <a:ahLst/>
            <a:cxnLst/>
            <a:rect r="r" b="b" t="t" l="l"/>
            <a:pathLst>
              <a:path h="5348360" w="4679815">
                <a:moveTo>
                  <a:pt x="0" y="0"/>
                </a:moveTo>
                <a:lnTo>
                  <a:pt x="4679815" y="0"/>
                </a:lnTo>
                <a:lnTo>
                  <a:pt x="4679815" y="5348360"/>
                </a:lnTo>
                <a:lnTo>
                  <a:pt x="0" y="534836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981063" y="-1150988"/>
            <a:ext cx="6169079" cy="6319159"/>
          </a:xfrm>
          <a:custGeom>
            <a:avLst/>
            <a:gdLst/>
            <a:ahLst/>
            <a:cxnLst/>
            <a:rect r="r" b="b" t="t" l="l"/>
            <a:pathLst>
              <a:path h="6319159" w="6169079">
                <a:moveTo>
                  <a:pt x="0" y="0"/>
                </a:moveTo>
                <a:lnTo>
                  <a:pt x="6169078" y="0"/>
                </a:lnTo>
                <a:lnTo>
                  <a:pt x="6169078" y="6319158"/>
                </a:lnTo>
                <a:lnTo>
                  <a:pt x="0" y="6319158"/>
                </a:lnTo>
                <a:lnTo>
                  <a:pt x="0" y="0"/>
                </a:lnTo>
                <a:close/>
              </a:path>
            </a:pathLst>
          </a:custGeom>
          <a:blipFill>
            <a:blip r:embed="rId2"/>
            <a:stretch>
              <a:fillRect l="0" t="0" r="0" b="0"/>
            </a:stretch>
          </a:blipFill>
        </p:spPr>
      </p:sp>
      <p:sp>
        <p:nvSpPr>
          <p:cNvPr name="Freeform 3" id="3"/>
          <p:cNvSpPr/>
          <p:nvPr/>
        </p:nvSpPr>
        <p:spPr>
          <a:xfrm flipH="false" flipV="false" rot="-5282695">
            <a:off x="-3323120" y="2480417"/>
            <a:ext cx="9299904" cy="9526150"/>
          </a:xfrm>
          <a:custGeom>
            <a:avLst/>
            <a:gdLst/>
            <a:ahLst/>
            <a:cxnLst/>
            <a:rect r="r" b="b" t="t" l="l"/>
            <a:pathLst>
              <a:path h="9526150" w="9299904">
                <a:moveTo>
                  <a:pt x="0" y="0"/>
                </a:moveTo>
                <a:lnTo>
                  <a:pt x="9299903" y="0"/>
                </a:lnTo>
                <a:lnTo>
                  <a:pt x="9299903" y="9526150"/>
                </a:lnTo>
                <a:lnTo>
                  <a:pt x="0" y="9526150"/>
                </a:lnTo>
                <a:lnTo>
                  <a:pt x="0" y="0"/>
                </a:lnTo>
                <a:close/>
              </a:path>
            </a:pathLst>
          </a:custGeom>
          <a:blipFill>
            <a:blip r:embed="rId2"/>
            <a:stretch>
              <a:fillRect l="0" t="0" r="0" b="0"/>
            </a:stretch>
          </a:blipFill>
        </p:spPr>
      </p:sp>
      <p:sp>
        <p:nvSpPr>
          <p:cNvPr name="Freeform 4" id="4"/>
          <p:cNvSpPr/>
          <p:nvPr/>
        </p:nvSpPr>
        <p:spPr>
          <a:xfrm flipH="false" flipV="false" rot="0">
            <a:off x="2408564" y="-3979859"/>
            <a:ext cx="6169079" cy="6319159"/>
          </a:xfrm>
          <a:custGeom>
            <a:avLst/>
            <a:gdLst/>
            <a:ahLst/>
            <a:cxnLst/>
            <a:rect r="r" b="b" t="t" l="l"/>
            <a:pathLst>
              <a:path h="6319159" w="6169079">
                <a:moveTo>
                  <a:pt x="0" y="0"/>
                </a:moveTo>
                <a:lnTo>
                  <a:pt x="6169079" y="0"/>
                </a:lnTo>
                <a:lnTo>
                  <a:pt x="6169079" y="6319159"/>
                </a:lnTo>
                <a:lnTo>
                  <a:pt x="0" y="6319159"/>
                </a:lnTo>
                <a:lnTo>
                  <a:pt x="0" y="0"/>
                </a:lnTo>
                <a:close/>
              </a:path>
            </a:pathLst>
          </a:custGeom>
          <a:blipFill>
            <a:blip r:embed="rId2"/>
            <a:stretch>
              <a:fillRect l="0" t="0" r="0" b="0"/>
            </a:stretch>
          </a:blipFill>
        </p:spPr>
      </p:sp>
      <p:sp>
        <p:nvSpPr>
          <p:cNvPr name="Freeform 5" id="5"/>
          <p:cNvSpPr/>
          <p:nvPr/>
        </p:nvSpPr>
        <p:spPr>
          <a:xfrm flipH="false" flipV="false" rot="0">
            <a:off x="4596410" y="4938749"/>
            <a:ext cx="6169079" cy="6319159"/>
          </a:xfrm>
          <a:custGeom>
            <a:avLst/>
            <a:gdLst/>
            <a:ahLst/>
            <a:cxnLst/>
            <a:rect r="r" b="b" t="t" l="l"/>
            <a:pathLst>
              <a:path h="6319159" w="6169079">
                <a:moveTo>
                  <a:pt x="0" y="0"/>
                </a:moveTo>
                <a:lnTo>
                  <a:pt x="6169079" y="0"/>
                </a:lnTo>
                <a:lnTo>
                  <a:pt x="6169079" y="6319158"/>
                </a:lnTo>
                <a:lnTo>
                  <a:pt x="0" y="6319158"/>
                </a:lnTo>
                <a:lnTo>
                  <a:pt x="0" y="0"/>
                </a:lnTo>
                <a:close/>
              </a:path>
            </a:pathLst>
          </a:custGeom>
          <a:blipFill>
            <a:blip r:embed="rId2"/>
            <a:stretch>
              <a:fillRect l="0" t="0" r="0" b="0"/>
            </a:stretch>
          </a:blipFill>
        </p:spPr>
      </p:sp>
      <p:sp>
        <p:nvSpPr>
          <p:cNvPr name="Freeform 6" id="6"/>
          <p:cNvSpPr/>
          <p:nvPr/>
        </p:nvSpPr>
        <p:spPr>
          <a:xfrm flipH="false" flipV="false" rot="0">
            <a:off x="5081331" y="-706604"/>
            <a:ext cx="7257740" cy="7434305"/>
          </a:xfrm>
          <a:custGeom>
            <a:avLst/>
            <a:gdLst/>
            <a:ahLst/>
            <a:cxnLst/>
            <a:rect r="r" b="b" t="t" l="l"/>
            <a:pathLst>
              <a:path h="7434305" w="7257740">
                <a:moveTo>
                  <a:pt x="0" y="0"/>
                </a:moveTo>
                <a:lnTo>
                  <a:pt x="7257740" y="0"/>
                </a:lnTo>
                <a:lnTo>
                  <a:pt x="7257740" y="7434304"/>
                </a:lnTo>
                <a:lnTo>
                  <a:pt x="0" y="7434304"/>
                </a:lnTo>
                <a:lnTo>
                  <a:pt x="0" y="0"/>
                </a:lnTo>
                <a:close/>
              </a:path>
            </a:pathLst>
          </a:custGeom>
          <a:blipFill>
            <a:blip r:embed="rId2"/>
            <a:stretch>
              <a:fillRect l="0" t="0" r="0" b="0"/>
            </a:stretch>
          </a:blipFill>
        </p:spPr>
      </p:sp>
      <p:sp>
        <p:nvSpPr>
          <p:cNvPr name="Freeform 7" id="7"/>
          <p:cNvSpPr/>
          <p:nvPr/>
        </p:nvSpPr>
        <p:spPr>
          <a:xfrm flipH="false" flipV="false" rot="5284184">
            <a:off x="-2242224" y="7572219"/>
            <a:ext cx="5898000" cy="6097556"/>
          </a:xfrm>
          <a:custGeom>
            <a:avLst/>
            <a:gdLst/>
            <a:ahLst/>
            <a:cxnLst/>
            <a:rect r="r" b="b" t="t" l="l"/>
            <a:pathLst>
              <a:path h="6097556" w="5898000">
                <a:moveTo>
                  <a:pt x="0" y="0"/>
                </a:moveTo>
                <a:lnTo>
                  <a:pt x="5898000" y="0"/>
                </a:lnTo>
                <a:lnTo>
                  <a:pt x="5898000" y="6097556"/>
                </a:lnTo>
                <a:lnTo>
                  <a:pt x="0" y="609755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5284184">
            <a:off x="2652342" y="-1561036"/>
            <a:ext cx="7228673" cy="7473252"/>
          </a:xfrm>
          <a:custGeom>
            <a:avLst/>
            <a:gdLst/>
            <a:ahLst/>
            <a:cxnLst/>
            <a:rect r="r" b="b" t="t" l="l"/>
            <a:pathLst>
              <a:path h="7473252" w="7228673">
                <a:moveTo>
                  <a:pt x="0" y="0"/>
                </a:moveTo>
                <a:lnTo>
                  <a:pt x="7228673" y="0"/>
                </a:lnTo>
                <a:lnTo>
                  <a:pt x="7228673" y="7473252"/>
                </a:lnTo>
                <a:lnTo>
                  <a:pt x="0" y="747325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9" id="9"/>
          <p:cNvSpPr/>
          <p:nvPr/>
        </p:nvSpPr>
        <p:spPr>
          <a:xfrm flipH="false" flipV="false" rot="0">
            <a:off x="4361636" y="4204569"/>
            <a:ext cx="3037962" cy="6487431"/>
          </a:xfrm>
          <a:custGeom>
            <a:avLst/>
            <a:gdLst/>
            <a:ahLst/>
            <a:cxnLst/>
            <a:rect r="r" b="b" t="t" l="l"/>
            <a:pathLst>
              <a:path h="6487431" w="3037962">
                <a:moveTo>
                  <a:pt x="0" y="0"/>
                </a:moveTo>
                <a:lnTo>
                  <a:pt x="3037963" y="0"/>
                </a:lnTo>
                <a:lnTo>
                  <a:pt x="3037963" y="6487431"/>
                </a:lnTo>
                <a:lnTo>
                  <a:pt x="0" y="648743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0" id="10"/>
          <p:cNvSpPr/>
          <p:nvPr/>
        </p:nvSpPr>
        <p:spPr>
          <a:xfrm flipH="false" flipV="false" rot="4462938">
            <a:off x="-1660368" y="-1477201"/>
            <a:ext cx="4818813" cy="4936044"/>
          </a:xfrm>
          <a:custGeom>
            <a:avLst/>
            <a:gdLst/>
            <a:ahLst/>
            <a:cxnLst/>
            <a:rect r="r" b="b" t="t" l="l"/>
            <a:pathLst>
              <a:path h="4936044" w="4818813">
                <a:moveTo>
                  <a:pt x="0" y="0"/>
                </a:moveTo>
                <a:lnTo>
                  <a:pt x="4818813" y="0"/>
                </a:lnTo>
                <a:lnTo>
                  <a:pt x="4818813" y="4936044"/>
                </a:lnTo>
                <a:lnTo>
                  <a:pt x="0" y="4936044"/>
                </a:lnTo>
                <a:lnTo>
                  <a:pt x="0" y="0"/>
                </a:lnTo>
                <a:close/>
              </a:path>
            </a:pathLst>
          </a:custGeom>
          <a:blipFill>
            <a:blip r:embed="rId2"/>
            <a:stretch>
              <a:fillRect l="0" t="0" r="0" b="0"/>
            </a:stretch>
          </a:blipFill>
        </p:spPr>
      </p:sp>
      <p:sp>
        <p:nvSpPr>
          <p:cNvPr name="Freeform 11" id="11"/>
          <p:cNvSpPr/>
          <p:nvPr/>
        </p:nvSpPr>
        <p:spPr>
          <a:xfrm flipH="false" flipV="false" rot="5284184">
            <a:off x="-1718019" y="2633283"/>
            <a:ext cx="2596976" cy="2684843"/>
          </a:xfrm>
          <a:custGeom>
            <a:avLst/>
            <a:gdLst/>
            <a:ahLst/>
            <a:cxnLst/>
            <a:rect r="r" b="b" t="t" l="l"/>
            <a:pathLst>
              <a:path h="2684843" w="2596976">
                <a:moveTo>
                  <a:pt x="0" y="0"/>
                </a:moveTo>
                <a:lnTo>
                  <a:pt x="2596976" y="0"/>
                </a:lnTo>
                <a:lnTo>
                  <a:pt x="2596976" y="2684843"/>
                </a:lnTo>
                <a:lnTo>
                  <a:pt x="0" y="268484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aphicFrame>
        <p:nvGraphicFramePr>
          <p:cNvPr name="Table 12" id="12"/>
          <p:cNvGraphicFramePr>
            <a:graphicFrameLocks noGrp="true"/>
          </p:cNvGraphicFramePr>
          <p:nvPr/>
        </p:nvGraphicFramePr>
        <p:xfrm>
          <a:off x="472428" y="1704507"/>
          <a:ext cx="6097789" cy="2432637"/>
        </p:xfrm>
        <a:graphic>
          <a:graphicData uri="http://schemas.openxmlformats.org/drawingml/2006/table">
            <a:tbl>
              <a:tblPr/>
              <a:tblGrid>
                <a:gridCol w="462398"/>
                <a:gridCol w="5060372"/>
              </a:tblGrid>
              <a:tr h="615730">
                <a:tc>
                  <a:txBody>
                    <a:bodyPr anchor="t" rtlCol="false"/>
                    <a:lstStyle/>
                    <a:p>
                      <a:pPr algn="ctr" marL="0" indent="0" lvl="0">
                        <a:lnSpc>
                          <a:spcPts val="2456"/>
                        </a:lnSpc>
                        <a:spcBef>
                          <a:spcPct val="0"/>
                        </a:spcBef>
                        <a:defRPr/>
                      </a:pPr>
                      <a:r>
                        <a:rPr lang="en-US" sz="2081" spc="-39">
                          <a:solidFill>
                            <a:srgbClr val="FAFAFA"/>
                          </a:solidFill>
                          <a:latin typeface="Anaktoria"/>
                          <a:ea typeface="Anaktoria"/>
                          <a:cs typeface="Anaktoria"/>
                          <a:sym typeface="Anaktoria"/>
                        </a:rPr>
                        <a:t>1</a:t>
                      </a:r>
                      <a:endParaRPr lang="en-US" sz="1100"/>
                    </a:p>
                  </a:txBody>
                  <a:tcPr marL="97121" marR="97121" marT="97121" marB="97121"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0">
                      <a:solidFill>
                        <a:srgbClr val="FFFFFF"/>
                      </a:solidFill>
                      <a:prstDash val="solid"/>
                      <a:round/>
                      <a:headEnd type="none" w="med" len="med"/>
                      <a:tailEnd type="none" w="med" len="med"/>
                    </a:lnT>
                    <a:lnB cmpd="sng" algn="ctr" cap="flat" w="0">
                      <a:solidFill>
                        <a:srgbClr val="FFFFFF"/>
                      </a:solidFill>
                      <a:prstDash val="solid"/>
                      <a:round/>
                      <a:headEnd type="none" w="med" len="med"/>
                      <a:tailEnd type="none" w="med" len="med"/>
                    </a:lnB>
                    <a:solidFill>
                      <a:srgbClr val="997470"/>
                    </a:solidFill>
                  </a:tcPr>
                </a:tc>
                <a:tc>
                  <a:txBody>
                    <a:bodyPr anchor="t" rtlCol="false"/>
                    <a:lstStyle/>
                    <a:p>
                      <a:pPr algn="l" marL="0" indent="0" lvl="0">
                        <a:lnSpc>
                          <a:spcPts val="2361"/>
                        </a:lnSpc>
                        <a:spcBef>
                          <a:spcPct val="0"/>
                        </a:spcBef>
                        <a:defRPr/>
                      </a:pPr>
                      <a:r>
                        <a:rPr lang="en-US" sz="2001" spc="-38">
                          <a:solidFill>
                            <a:srgbClr val="4D1C13"/>
                          </a:solidFill>
                          <a:latin typeface="Anaktoria"/>
                          <a:ea typeface="Anaktoria"/>
                          <a:cs typeface="Anaktoria"/>
                          <a:sym typeface="Anaktoria"/>
                        </a:rPr>
                        <a:t>Ingieneria de atributos</a:t>
                      </a:r>
                      <a:endParaRPr lang="en-US" sz="1100"/>
                    </a:p>
                  </a:txBody>
                  <a:tcPr marL="97121" marR="97121" marT="97121" marB="97121"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0">
                      <a:solidFill>
                        <a:srgbClr val="FFFFFF"/>
                      </a:solidFill>
                      <a:prstDash val="solid"/>
                      <a:round/>
                      <a:headEnd type="none" w="med" len="med"/>
                      <a:tailEnd type="none" w="med" len="med"/>
                    </a:lnT>
                    <a:lnB cmpd="sng" algn="ctr" cap="flat" w="0">
                      <a:solidFill>
                        <a:srgbClr val="FFFFFF"/>
                      </a:solidFill>
                      <a:prstDash val="solid"/>
                      <a:round/>
                      <a:headEnd type="none" w="med" len="med"/>
                      <a:tailEnd type="none" w="med" len="med"/>
                    </a:lnB>
                  </a:tcPr>
                </a:tc>
              </a:tr>
              <a:tr h="605636">
                <a:tc>
                  <a:txBody>
                    <a:bodyPr anchor="t" rtlCol="false"/>
                    <a:lstStyle/>
                    <a:p>
                      <a:pPr algn="ctr" marL="0" indent="0" lvl="0">
                        <a:lnSpc>
                          <a:spcPts val="2243"/>
                        </a:lnSpc>
                        <a:spcBef>
                          <a:spcPct val="0"/>
                        </a:spcBef>
                        <a:defRPr/>
                      </a:pPr>
                      <a:r>
                        <a:rPr lang="en-US" sz="1901" spc="-36">
                          <a:solidFill>
                            <a:srgbClr val="FAFAFA"/>
                          </a:solidFill>
                          <a:latin typeface="Anaktoria"/>
                          <a:ea typeface="Anaktoria"/>
                          <a:cs typeface="Anaktoria"/>
                          <a:sym typeface="Anaktoria"/>
                        </a:rPr>
                        <a:t>2</a:t>
                      </a:r>
                      <a:endParaRPr lang="en-US" sz="1100"/>
                    </a:p>
                  </a:txBody>
                  <a:tcPr marL="97121" marR="97121" marT="97121" marB="97121"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0">
                      <a:solidFill>
                        <a:srgbClr val="FFFFFF"/>
                      </a:solidFill>
                      <a:prstDash val="solid"/>
                      <a:round/>
                      <a:headEnd type="none" w="med" len="med"/>
                      <a:tailEnd type="none" w="med" len="med"/>
                    </a:lnT>
                    <a:lnB cmpd="sng" algn="ctr" cap="flat" w="0">
                      <a:solidFill>
                        <a:srgbClr val="FFFFFF"/>
                      </a:solidFill>
                      <a:prstDash val="solid"/>
                      <a:round/>
                      <a:headEnd type="none" w="med" len="med"/>
                      <a:tailEnd type="none" w="med" len="med"/>
                    </a:lnB>
                    <a:solidFill>
                      <a:srgbClr val="997470"/>
                    </a:solidFill>
                  </a:tcPr>
                </a:tc>
                <a:tc>
                  <a:txBody>
                    <a:bodyPr anchor="t" rtlCol="false"/>
                    <a:lstStyle/>
                    <a:p>
                      <a:pPr algn="l" marL="0" indent="0" lvl="0">
                        <a:lnSpc>
                          <a:spcPts val="2361"/>
                        </a:lnSpc>
                        <a:spcBef>
                          <a:spcPct val="0"/>
                        </a:spcBef>
                        <a:defRPr/>
                      </a:pPr>
                      <a:r>
                        <a:rPr lang="en-US" sz="2001" spc="-38">
                          <a:solidFill>
                            <a:srgbClr val="4D1C13"/>
                          </a:solidFill>
                          <a:latin typeface="Anaktoria"/>
                          <a:ea typeface="Anaktoria"/>
                          <a:cs typeface="Anaktoria"/>
                          <a:sym typeface="Anaktoria"/>
                        </a:rPr>
                        <a:t>Machine Learning</a:t>
                      </a:r>
                      <a:endParaRPr lang="en-US" sz="1100"/>
                    </a:p>
                  </a:txBody>
                  <a:tcPr marL="97121" marR="97121" marT="97121" marB="97121"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0">
                      <a:solidFill>
                        <a:srgbClr val="FFFFFF"/>
                      </a:solidFill>
                      <a:prstDash val="solid"/>
                      <a:round/>
                      <a:headEnd type="none" w="med" len="med"/>
                      <a:tailEnd type="none" w="med" len="med"/>
                    </a:lnT>
                    <a:lnB cmpd="sng" algn="ctr" cap="flat" w="0">
                      <a:solidFill>
                        <a:srgbClr val="FFFFFF"/>
                      </a:solidFill>
                      <a:prstDash val="solid"/>
                      <a:round/>
                      <a:headEnd type="none" w="med" len="med"/>
                      <a:tailEnd type="none" w="med" len="med"/>
                    </a:lnB>
                  </a:tcPr>
                </a:tc>
              </a:tr>
              <a:tr h="605636">
                <a:tc>
                  <a:txBody>
                    <a:bodyPr anchor="t" rtlCol="false"/>
                    <a:lstStyle/>
                    <a:p>
                      <a:pPr algn="ctr" marL="0" indent="0" lvl="0">
                        <a:lnSpc>
                          <a:spcPts val="2243"/>
                        </a:lnSpc>
                        <a:spcBef>
                          <a:spcPct val="0"/>
                        </a:spcBef>
                        <a:defRPr/>
                      </a:pPr>
                      <a:r>
                        <a:rPr lang="en-US" sz="1901" spc="-36">
                          <a:solidFill>
                            <a:srgbClr val="FAFAFA"/>
                          </a:solidFill>
                          <a:latin typeface="Anaktoria"/>
                          <a:ea typeface="Anaktoria"/>
                          <a:cs typeface="Anaktoria"/>
                          <a:sym typeface="Anaktoria"/>
                        </a:rPr>
                        <a:t>3</a:t>
                      </a:r>
                      <a:endParaRPr lang="en-US" sz="1100"/>
                    </a:p>
                  </a:txBody>
                  <a:tcPr marL="97121" marR="97121" marT="97121" marB="97121"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0">
                      <a:solidFill>
                        <a:srgbClr val="FFFFFF"/>
                      </a:solidFill>
                      <a:prstDash val="solid"/>
                      <a:round/>
                      <a:headEnd type="none" w="med" len="med"/>
                      <a:tailEnd type="none" w="med" len="med"/>
                    </a:lnT>
                    <a:lnB cmpd="sng" algn="ctr" cap="flat" w="0">
                      <a:solidFill>
                        <a:srgbClr val="FFFFFF"/>
                      </a:solidFill>
                      <a:prstDash val="solid"/>
                      <a:round/>
                      <a:headEnd type="none" w="med" len="med"/>
                      <a:tailEnd type="none" w="med" len="med"/>
                    </a:lnB>
                    <a:solidFill>
                      <a:srgbClr val="997470"/>
                    </a:solidFill>
                  </a:tcPr>
                </a:tc>
                <a:tc>
                  <a:txBody>
                    <a:bodyPr anchor="t" rtlCol="false"/>
                    <a:lstStyle/>
                    <a:p>
                      <a:pPr algn="l" marL="0" indent="0" lvl="0">
                        <a:lnSpc>
                          <a:spcPts val="2361"/>
                        </a:lnSpc>
                        <a:spcBef>
                          <a:spcPct val="0"/>
                        </a:spcBef>
                        <a:defRPr/>
                      </a:pPr>
                      <a:r>
                        <a:rPr lang="en-US" sz="2001" spc="-38">
                          <a:solidFill>
                            <a:srgbClr val="4D1C13"/>
                          </a:solidFill>
                          <a:latin typeface="Anaktoria"/>
                          <a:ea typeface="Anaktoria"/>
                          <a:cs typeface="Anaktoria"/>
                          <a:sym typeface="Anaktoria"/>
                        </a:rPr>
                        <a:t>Otros modelos</a:t>
                      </a:r>
                      <a:endParaRPr lang="en-US" sz="1100"/>
                    </a:p>
                  </a:txBody>
                  <a:tcPr marL="97121" marR="97121" marT="97121" marB="97121"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0">
                      <a:solidFill>
                        <a:srgbClr val="FFFFFF"/>
                      </a:solidFill>
                      <a:prstDash val="solid"/>
                      <a:round/>
                      <a:headEnd type="none" w="med" len="med"/>
                      <a:tailEnd type="none" w="med" len="med"/>
                    </a:lnT>
                    <a:lnB cmpd="sng" algn="ctr" cap="flat" w="0">
                      <a:solidFill>
                        <a:srgbClr val="FFFFFF"/>
                      </a:solidFill>
                      <a:prstDash val="solid"/>
                      <a:round/>
                      <a:headEnd type="none" w="med" len="med"/>
                      <a:tailEnd type="none" w="med" len="med"/>
                    </a:lnB>
                  </a:tcPr>
                </a:tc>
              </a:tr>
              <a:tr h="605636">
                <a:tc>
                  <a:txBody>
                    <a:bodyPr anchor="t" rtlCol="false"/>
                    <a:lstStyle/>
                    <a:p>
                      <a:pPr algn="ctr">
                        <a:lnSpc>
                          <a:spcPts val="2243"/>
                        </a:lnSpc>
                        <a:spcBef>
                          <a:spcPct val="0"/>
                        </a:spcBef>
                        <a:defRPr/>
                      </a:pPr>
                      <a:r>
                        <a:rPr lang="en-US" sz="1901" spc="-36">
                          <a:solidFill>
                            <a:srgbClr val="FAFAFA"/>
                          </a:solidFill>
                          <a:latin typeface="Anaktoria"/>
                          <a:ea typeface="Anaktoria"/>
                          <a:cs typeface="Anaktoria"/>
                          <a:sym typeface="Anaktoria"/>
                        </a:rPr>
                        <a:t>4</a:t>
                      </a:r>
                      <a:endParaRPr lang="en-US" sz="1100"/>
                    </a:p>
                  </a:txBody>
                  <a:tcPr marL="97121" marR="97121" marT="97121" marB="97121"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0">
                      <a:solidFill>
                        <a:srgbClr val="FFFFFF"/>
                      </a:solidFill>
                      <a:prstDash val="solid"/>
                      <a:round/>
                      <a:headEnd type="none" w="med" len="med"/>
                      <a:tailEnd type="none" w="med" len="med"/>
                    </a:lnT>
                    <a:lnB cmpd="sng" algn="ctr" cap="flat" w="0">
                      <a:solidFill>
                        <a:srgbClr val="FFFFFF"/>
                      </a:solidFill>
                      <a:prstDash val="solid"/>
                      <a:round/>
                      <a:headEnd type="none" w="med" len="med"/>
                      <a:tailEnd type="none" w="med" len="med"/>
                    </a:lnB>
                    <a:solidFill>
                      <a:srgbClr val="997470"/>
                    </a:solidFill>
                  </a:tcPr>
                </a:tc>
                <a:tc>
                  <a:txBody>
                    <a:bodyPr anchor="t" rtlCol="false"/>
                    <a:lstStyle/>
                    <a:p>
                      <a:pPr algn="l">
                        <a:lnSpc>
                          <a:spcPts val="2361"/>
                        </a:lnSpc>
                        <a:spcBef>
                          <a:spcPct val="0"/>
                        </a:spcBef>
                        <a:defRPr/>
                      </a:pPr>
                      <a:r>
                        <a:rPr lang="en-US" sz="2001" spc="-38">
                          <a:solidFill>
                            <a:srgbClr val="4D1C13"/>
                          </a:solidFill>
                          <a:latin typeface="Anaktoria"/>
                          <a:ea typeface="Anaktoria"/>
                          <a:cs typeface="Anaktoria"/>
                          <a:sym typeface="Anaktoria"/>
                        </a:rPr>
                        <a:t>Conclusiones</a:t>
                      </a:r>
                      <a:endParaRPr lang="en-US" sz="1100"/>
                    </a:p>
                  </a:txBody>
                  <a:tcPr marL="97121" marR="97121" marT="97121" marB="97121"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0">
                      <a:solidFill>
                        <a:srgbClr val="FFFFFF"/>
                      </a:solidFill>
                      <a:prstDash val="solid"/>
                      <a:round/>
                      <a:headEnd type="none" w="med" len="med"/>
                      <a:tailEnd type="none" w="med" len="med"/>
                    </a:lnT>
                    <a:lnB cmpd="sng" algn="ctr" cap="flat" w="0">
                      <a:solidFill>
                        <a:srgbClr val="FFFFFF"/>
                      </a:solidFill>
                      <a:prstDash val="solid"/>
                      <a:round/>
                      <a:headEnd type="none" w="med" len="med"/>
                      <a:tailEnd type="none" w="med" len="med"/>
                    </a:lnB>
                  </a:tcPr>
                </a:tc>
              </a:tr>
            </a:tbl>
          </a:graphicData>
        </a:graphic>
      </p:graphicFrame>
      <p:sp>
        <p:nvSpPr>
          <p:cNvPr name="TextBox 13" id="13"/>
          <p:cNvSpPr txBox="true"/>
          <p:nvPr/>
        </p:nvSpPr>
        <p:spPr>
          <a:xfrm rot="0">
            <a:off x="348440" y="646175"/>
            <a:ext cx="4123982" cy="755967"/>
          </a:xfrm>
          <a:prstGeom prst="rect">
            <a:avLst/>
          </a:prstGeom>
        </p:spPr>
        <p:txBody>
          <a:bodyPr anchor="t" rtlCol="false" tIns="0" lIns="0" bIns="0" rIns="0">
            <a:spAutoFit/>
          </a:bodyPr>
          <a:lstStyle/>
          <a:p>
            <a:pPr algn="l" marL="0" indent="0" lvl="0">
              <a:lnSpc>
                <a:spcPts val="5668"/>
              </a:lnSpc>
              <a:spcBef>
                <a:spcPct val="0"/>
              </a:spcBef>
            </a:pPr>
            <a:r>
              <a:rPr lang="en-US" sz="5398" strike="noStrike" u="none">
                <a:solidFill>
                  <a:srgbClr val="4D1C13"/>
                </a:solidFill>
                <a:latin typeface="Girassol"/>
                <a:ea typeface="Girassol"/>
                <a:cs typeface="Girassol"/>
                <a:sym typeface="Girassol"/>
              </a:rPr>
              <a:t>Índice</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323110" y="-495198"/>
            <a:ext cx="5736587" cy="5876145"/>
          </a:xfrm>
          <a:custGeom>
            <a:avLst/>
            <a:gdLst/>
            <a:ahLst/>
            <a:cxnLst/>
            <a:rect r="r" b="b" t="t" l="l"/>
            <a:pathLst>
              <a:path h="5876145" w="5736587">
                <a:moveTo>
                  <a:pt x="0" y="0"/>
                </a:moveTo>
                <a:lnTo>
                  <a:pt x="5736586" y="0"/>
                </a:lnTo>
                <a:lnTo>
                  <a:pt x="5736586" y="5876145"/>
                </a:lnTo>
                <a:lnTo>
                  <a:pt x="0" y="5876145"/>
                </a:lnTo>
                <a:lnTo>
                  <a:pt x="0" y="0"/>
                </a:lnTo>
                <a:close/>
              </a:path>
            </a:pathLst>
          </a:custGeom>
          <a:blipFill>
            <a:blip r:embed="rId2"/>
            <a:stretch>
              <a:fillRect l="0" t="0" r="0" b="0"/>
            </a:stretch>
          </a:blipFill>
        </p:spPr>
      </p:sp>
      <p:sp>
        <p:nvSpPr>
          <p:cNvPr name="Freeform 3" id="3"/>
          <p:cNvSpPr/>
          <p:nvPr/>
        </p:nvSpPr>
        <p:spPr>
          <a:xfrm flipH="false" flipV="false" rot="722707">
            <a:off x="5367677" y="5378353"/>
            <a:ext cx="6841794" cy="7819193"/>
          </a:xfrm>
          <a:custGeom>
            <a:avLst/>
            <a:gdLst/>
            <a:ahLst/>
            <a:cxnLst/>
            <a:rect r="r" b="b" t="t" l="l"/>
            <a:pathLst>
              <a:path h="7819193" w="6841794">
                <a:moveTo>
                  <a:pt x="0" y="0"/>
                </a:moveTo>
                <a:lnTo>
                  <a:pt x="6841793" y="0"/>
                </a:lnTo>
                <a:lnTo>
                  <a:pt x="6841793" y="7819193"/>
                </a:lnTo>
                <a:lnTo>
                  <a:pt x="0" y="781919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5282695">
            <a:off x="-2571081" y="2881622"/>
            <a:ext cx="8647921" cy="8858305"/>
          </a:xfrm>
          <a:custGeom>
            <a:avLst/>
            <a:gdLst/>
            <a:ahLst/>
            <a:cxnLst/>
            <a:rect r="r" b="b" t="t" l="l"/>
            <a:pathLst>
              <a:path h="8858305" w="8647921">
                <a:moveTo>
                  <a:pt x="0" y="0"/>
                </a:moveTo>
                <a:lnTo>
                  <a:pt x="8647921" y="0"/>
                </a:lnTo>
                <a:lnTo>
                  <a:pt x="8647921" y="8858305"/>
                </a:lnTo>
                <a:lnTo>
                  <a:pt x="0" y="8858305"/>
                </a:lnTo>
                <a:lnTo>
                  <a:pt x="0" y="0"/>
                </a:lnTo>
                <a:close/>
              </a:path>
            </a:pathLst>
          </a:custGeom>
          <a:blipFill>
            <a:blip r:embed="rId2"/>
            <a:stretch>
              <a:fillRect l="0" t="0" r="0" b="0"/>
            </a:stretch>
          </a:blipFill>
        </p:spPr>
      </p:sp>
      <p:sp>
        <p:nvSpPr>
          <p:cNvPr name="Freeform 5" id="5"/>
          <p:cNvSpPr/>
          <p:nvPr/>
        </p:nvSpPr>
        <p:spPr>
          <a:xfrm flipH="false" flipV="false" rot="0">
            <a:off x="2758776" y="-3125747"/>
            <a:ext cx="5736587" cy="5876145"/>
          </a:xfrm>
          <a:custGeom>
            <a:avLst/>
            <a:gdLst/>
            <a:ahLst/>
            <a:cxnLst/>
            <a:rect r="r" b="b" t="t" l="l"/>
            <a:pathLst>
              <a:path h="5876145" w="5736587">
                <a:moveTo>
                  <a:pt x="0" y="0"/>
                </a:moveTo>
                <a:lnTo>
                  <a:pt x="5736586" y="0"/>
                </a:lnTo>
                <a:lnTo>
                  <a:pt x="5736586" y="5876145"/>
                </a:lnTo>
                <a:lnTo>
                  <a:pt x="0" y="5876145"/>
                </a:lnTo>
                <a:lnTo>
                  <a:pt x="0" y="0"/>
                </a:lnTo>
                <a:close/>
              </a:path>
            </a:pathLst>
          </a:custGeom>
          <a:blipFill>
            <a:blip r:embed="rId2"/>
            <a:stretch>
              <a:fillRect l="0" t="0" r="0" b="0"/>
            </a:stretch>
          </a:blipFill>
        </p:spPr>
      </p:sp>
      <p:sp>
        <p:nvSpPr>
          <p:cNvPr name="Freeform 6" id="6"/>
          <p:cNvSpPr/>
          <p:nvPr/>
        </p:nvSpPr>
        <p:spPr>
          <a:xfrm flipH="false" flipV="false" rot="0">
            <a:off x="4793240" y="5167609"/>
            <a:ext cx="5736587" cy="5876145"/>
          </a:xfrm>
          <a:custGeom>
            <a:avLst/>
            <a:gdLst/>
            <a:ahLst/>
            <a:cxnLst/>
            <a:rect r="r" b="b" t="t" l="l"/>
            <a:pathLst>
              <a:path h="5876145" w="5736587">
                <a:moveTo>
                  <a:pt x="0" y="0"/>
                </a:moveTo>
                <a:lnTo>
                  <a:pt x="5736586" y="0"/>
                </a:lnTo>
                <a:lnTo>
                  <a:pt x="5736586" y="5876145"/>
                </a:lnTo>
                <a:lnTo>
                  <a:pt x="0" y="5876145"/>
                </a:lnTo>
                <a:lnTo>
                  <a:pt x="0" y="0"/>
                </a:lnTo>
                <a:close/>
              </a:path>
            </a:pathLst>
          </a:custGeom>
          <a:blipFill>
            <a:blip r:embed="rId2"/>
            <a:stretch>
              <a:fillRect l="0" t="0" r="0" b="0"/>
            </a:stretch>
          </a:blipFill>
        </p:spPr>
      </p:sp>
      <p:sp>
        <p:nvSpPr>
          <p:cNvPr name="Freeform 7" id="7"/>
          <p:cNvSpPr/>
          <p:nvPr/>
        </p:nvSpPr>
        <p:spPr>
          <a:xfrm flipH="false" flipV="false" rot="0">
            <a:off x="5042880" y="0"/>
            <a:ext cx="6748925" cy="6913112"/>
          </a:xfrm>
          <a:custGeom>
            <a:avLst/>
            <a:gdLst/>
            <a:ahLst/>
            <a:cxnLst/>
            <a:rect r="r" b="b" t="t" l="l"/>
            <a:pathLst>
              <a:path h="6913112" w="6748925">
                <a:moveTo>
                  <a:pt x="0" y="0"/>
                </a:moveTo>
                <a:lnTo>
                  <a:pt x="6748926" y="0"/>
                </a:lnTo>
                <a:lnTo>
                  <a:pt x="6748926" y="6913112"/>
                </a:lnTo>
                <a:lnTo>
                  <a:pt x="0" y="6913112"/>
                </a:lnTo>
                <a:lnTo>
                  <a:pt x="0" y="0"/>
                </a:lnTo>
                <a:close/>
              </a:path>
            </a:pathLst>
          </a:custGeom>
          <a:blipFill>
            <a:blip r:embed="rId2"/>
            <a:stretch>
              <a:fillRect l="0" t="0" r="0" b="0"/>
            </a:stretch>
          </a:blipFill>
        </p:spPr>
      </p:sp>
      <p:sp>
        <p:nvSpPr>
          <p:cNvPr name="Freeform 8" id="8"/>
          <p:cNvSpPr/>
          <p:nvPr/>
        </p:nvSpPr>
        <p:spPr>
          <a:xfrm flipH="false" flipV="false" rot="5284184">
            <a:off x="-1119751" y="8545079"/>
            <a:ext cx="3872868" cy="4003905"/>
          </a:xfrm>
          <a:custGeom>
            <a:avLst/>
            <a:gdLst/>
            <a:ahLst/>
            <a:cxnLst/>
            <a:rect r="r" b="b" t="t" l="l"/>
            <a:pathLst>
              <a:path h="4003905" w="3872868">
                <a:moveTo>
                  <a:pt x="0" y="0"/>
                </a:moveTo>
                <a:lnTo>
                  <a:pt x="3872868" y="0"/>
                </a:lnTo>
                <a:lnTo>
                  <a:pt x="3872868" y="4003905"/>
                </a:lnTo>
                <a:lnTo>
                  <a:pt x="0" y="400390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4462938">
            <a:off x="-1024898" y="-798542"/>
            <a:ext cx="4480983" cy="4589996"/>
          </a:xfrm>
          <a:custGeom>
            <a:avLst/>
            <a:gdLst/>
            <a:ahLst/>
            <a:cxnLst/>
            <a:rect r="r" b="b" t="t" l="l"/>
            <a:pathLst>
              <a:path h="4589996" w="4480983">
                <a:moveTo>
                  <a:pt x="0" y="0"/>
                </a:moveTo>
                <a:lnTo>
                  <a:pt x="4480983" y="0"/>
                </a:lnTo>
                <a:lnTo>
                  <a:pt x="4480983" y="4589996"/>
                </a:lnTo>
                <a:lnTo>
                  <a:pt x="0" y="4589996"/>
                </a:lnTo>
                <a:lnTo>
                  <a:pt x="0" y="0"/>
                </a:lnTo>
                <a:close/>
              </a:path>
            </a:pathLst>
          </a:custGeom>
          <a:blipFill>
            <a:blip r:embed="rId2"/>
            <a:stretch>
              <a:fillRect l="0" t="0" r="0" b="0"/>
            </a:stretch>
          </a:blipFill>
        </p:spPr>
      </p:sp>
      <p:sp>
        <p:nvSpPr>
          <p:cNvPr name="Freeform 10" id="10"/>
          <p:cNvSpPr/>
          <p:nvPr/>
        </p:nvSpPr>
        <p:spPr>
          <a:xfrm flipH="false" flipV="false" rot="-8903731">
            <a:off x="1646309" y="1969688"/>
            <a:ext cx="4271057" cy="4374962"/>
          </a:xfrm>
          <a:custGeom>
            <a:avLst/>
            <a:gdLst/>
            <a:ahLst/>
            <a:cxnLst/>
            <a:rect r="r" b="b" t="t" l="l"/>
            <a:pathLst>
              <a:path h="4374962" w="4271057">
                <a:moveTo>
                  <a:pt x="0" y="0"/>
                </a:moveTo>
                <a:lnTo>
                  <a:pt x="4271057" y="0"/>
                </a:lnTo>
                <a:lnTo>
                  <a:pt x="4271057" y="4374962"/>
                </a:lnTo>
                <a:lnTo>
                  <a:pt x="0" y="4374962"/>
                </a:lnTo>
                <a:lnTo>
                  <a:pt x="0" y="0"/>
                </a:lnTo>
                <a:close/>
              </a:path>
            </a:pathLst>
          </a:custGeom>
          <a:blipFill>
            <a:blip r:embed="rId2"/>
            <a:stretch>
              <a:fillRect l="0" t="0" r="0" b="0"/>
            </a:stretch>
          </a:blipFill>
        </p:spPr>
      </p:sp>
      <p:sp>
        <p:nvSpPr>
          <p:cNvPr name="Freeform 11" id="11"/>
          <p:cNvSpPr/>
          <p:nvPr/>
        </p:nvSpPr>
        <p:spPr>
          <a:xfrm flipH="false" flipV="false" rot="5284184">
            <a:off x="6007399" y="9288373"/>
            <a:ext cx="2016295" cy="2084516"/>
          </a:xfrm>
          <a:custGeom>
            <a:avLst/>
            <a:gdLst/>
            <a:ahLst/>
            <a:cxnLst/>
            <a:rect r="r" b="b" t="t" l="l"/>
            <a:pathLst>
              <a:path h="2084516" w="2016295">
                <a:moveTo>
                  <a:pt x="0" y="0"/>
                </a:moveTo>
                <a:lnTo>
                  <a:pt x="2016295" y="0"/>
                </a:lnTo>
                <a:lnTo>
                  <a:pt x="2016295" y="2084516"/>
                </a:lnTo>
                <a:lnTo>
                  <a:pt x="0" y="208451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2" id="12"/>
          <p:cNvSpPr/>
          <p:nvPr/>
        </p:nvSpPr>
        <p:spPr>
          <a:xfrm flipH="false" flipV="false" rot="-8903731">
            <a:off x="3914426" y="1694732"/>
            <a:ext cx="2793317" cy="2861272"/>
          </a:xfrm>
          <a:custGeom>
            <a:avLst/>
            <a:gdLst/>
            <a:ahLst/>
            <a:cxnLst/>
            <a:rect r="r" b="b" t="t" l="l"/>
            <a:pathLst>
              <a:path h="2861272" w="2793317">
                <a:moveTo>
                  <a:pt x="0" y="0"/>
                </a:moveTo>
                <a:lnTo>
                  <a:pt x="2793317" y="0"/>
                </a:lnTo>
                <a:lnTo>
                  <a:pt x="2793317" y="2861272"/>
                </a:lnTo>
                <a:lnTo>
                  <a:pt x="0" y="2861272"/>
                </a:lnTo>
                <a:lnTo>
                  <a:pt x="0" y="0"/>
                </a:lnTo>
                <a:close/>
              </a:path>
            </a:pathLst>
          </a:custGeom>
          <a:blipFill>
            <a:blip r:embed="rId2"/>
            <a:stretch>
              <a:fillRect l="0" t="0" r="0" b="0"/>
            </a:stretch>
          </a:blipFill>
        </p:spPr>
      </p:sp>
      <p:sp>
        <p:nvSpPr>
          <p:cNvPr name="TextBox 13" id="13"/>
          <p:cNvSpPr txBox="true"/>
          <p:nvPr/>
        </p:nvSpPr>
        <p:spPr>
          <a:xfrm rot="0">
            <a:off x="625931" y="418991"/>
            <a:ext cx="6771702" cy="756039"/>
          </a:xfrm>
          <a:prstGeom prst="rect">
            <a:avLst/>
          </a:prstGeom>
        </p:spPr>
        <p:txBody>
          <a:bodyPr anchor="t" rtlCol="false" tIns="0" lIns="0" bIns="0" rIns="0">
            <a:spAutoFit/>
          </a:bodyPr>
          <a:lstStyle/>
          <a:p>
            <a:pPr algn="l" marL="0" indent="0" lvl="0">
              <a:lnSpc>
                <a:spcPts val="5668"/>
              </a:lnSpc>
              <a:spcBef>
                <a:spcPct val="0"/>
              </a:spcBef>
            </a:pPr>
            <a:r>
              <a:rPr lang="en-US" sz="5398">
                <a:solidFill>
                  <a:srgbClr val="4D1C13"/>
                </a:solidFill>
                <a:latin typeface="Girassol"/>
                <a:ea typeface="Girassol"/>
                <a:cs typeface="Girassol"/>
                <a:sym typeface="Girassol"/>
              </a:rPr>
              <a:t>Ingieneria de atributos</a:t>
            </a:r>
          </a:p>
        </p:txBody>
      </p:sp>
      <p:sp>
        <p:nvSpPr>
          <p:cNvPr name="TextBox 14" id="14"/>
          <p:cNvSpPr txBox="true"/>
          <p:nvPr/>
        </p:nvSpPr>
        <p:spPr>
          <a:xfrm rot="0">
            <a:off x="249752" y="1425452"/>
            <a:ext cx="7147881" cy="7526350"/>
          </a:xfrm>
          <a:prstGeom prst="rect">
            <a:avLst/>
          </a:prstGeom>
        </p:spPr>
        <p:txBody>
          <a:bodyPr anchor="t" rtlCol="false" tIns="0" lIns="0" bIns="0" rIns="0">
            <a:spAutoFit/>
          </a:bodyPr>
          <a:lstStyle/>
          <a:p>
            <a:pPr algn="l">
              <a:lnSpc>
                <a:spcPts val="3211"/>
              </a:lnSpc>
            </a:pPr>
            <a:r>
              <a:rPr lang="en-US" sz="1946">
                <a:solidFill>
                  <a:srgbClr val="4D1C13"/>
                </a:solidFill>
                <a:latin typeface="Anaktoria"/>
                <a:ea typeface="Anaktoria"/>
                <a:cs typeface="Anaktoria"/>
                <a:sym typeface="Anaktoria"/>
              </a:rPr>
              <a:t>La ingeniería de atributos es un paso clave en el preprocesamiento de datos para mejorar el rendimiento del modelo. En este trabajo se realizaron las siguientes transformaciones:</a:t>
            </a:r>
          </a:p>
          <a:p>
            <a:pPr algn="l">
              <a:lnSpc>
                <a:spcPts val="3211"/>
              </a:lnSpc>
            </a:pPr>
            <a:r>
              <a:rPr lang="en-US" sz="1946">
                <a:solidFill>
                  <a:srgbClr val="4D1C13"/>
                </a:solidFill>
                <a:latin typeface="Anaktoria"/>
                <a:ea typeface="Anaktoria"/>
                <a:cs typeface="Anaktoria"/>
                <a:sym typeface="Anaktoria"/>
              </a:rPr>
              <a:t>✅ Codificación de Variables Categóricas</a:t>
            </a:r>
          </a:p>
          <a:p>
            <a:pPr algn="l" marL="420157" indent="-210078" lvl="1">
              <a:lnSpc>
                <a:spcPts val="3211"/>
              </a:lnSpc>
              <a:buFont typeface="Arial"/>
              <a:buChar char="•"/>
            </a:pPr>
            <a:r>
              <a:rPr lang="en-US" sz="1946">
                <a:solidFill>
                  <a:srgbClr val="4D1C13"/>
                </a:solidFill>
                <a:latin typeface="Anaktoria"/>
                <a:ea typeface="Anaktoria"/>
                <a:cs typeface="Anaktoria"/>
                <a:sym typeface="Anaktoria"/>
              </a:rPr>
              <a:t>Se aplicó Label Encoding a variables como </a:t>
            </a:r>
            <a:r>
              <a:rPr lang="en-US" sz="1946" u="sng">
                <a:solidFill>
                  <a:srgbClr val="4D1C13"/>
                </a:solidFill>
                <a:latin typeface="Anaktoria"/>
                <a:ea typeface="Anaktoria"/>
                <a:cs typeface="Anaktoria"/>
                <a:sym typeface="Anaktoria"/>
              </a:rPr>
              <a:t>province, variety y winery</a:t>
            </a:r>
            <a:r>
              <a:rPr lang="en-US" sz="1946">
                <a:solidFill>
                  <a:srgbClr val="4D1C13"/>
                </a:solidFill>
                <a:latin typeface="Anaktoria"/>
                <a:ea typeface="Anaktoria"/>
                <a:cs typeface="Anaktoria"/>
                <a:sym typeface="Anaktoria"/>
              </a:rPr>
              <a:t> para convertirlas en valores numéricos.</a:t>
            </a:r>
          </a:p>
          <a:p>
            <a:pPr algn="l" marL="420157" indent="-210078" lvl="1">
              <a:lnSpc>
                <a:spcPts val="3211"/>
              </a:lnSpc>
              <a:buFont typeface="Arial"/>
              <a:buChar char="•"/>
            </a:pPr>
            <a:r>
              <a:rPr lang="en-US" sz="1946">
                <a:solidFill>
                  <a:srgbClr val="4D1C13"/>
                </a:solidFill>
                <a:latin typeface="Anaktoria"/>
                <a:ea typeface="Anaktoria"/>
                <a:cs typeface="Anaktoria"/>
                <a:sym typeface="Anaktoria"/>
              </a:rPr>
              <a:t>Esto permite que los modelos de Machine Learning puedan procesar información categórica.</a:t>
            </a:r>
          </a:p>
          <a:p>
            <a:pPr algn="l">
              <a:lnSpc>
                <a:spcPts val="3211"/>
              </a:lnSpc>
            </a:pPr>
            <a:r>
              <a:rPr lang="en-US" sz="1946">
                <a:solidFill>
                  <a:srgbClr val="4D1C13"/>
                </a:solidFill>
                <a:latin typeface="Anaktoria"/>
                <a:ea typeface="Anaktoria"/>
                <a:cs typeface="Anaktoria"/>
                <a:sym typeface="Anaktoria"/>
              </a:rPr>
              <a:t>✅ Normalización de Variables Numéricas</a:t>
            </a:r>
          </a:p>
          <a:p>
            <a:pPr algn="l" marL="420157" indent="-210078" lvl="1">
              <a:lnSpc>
                <a:spcPts val="3211"/>
              </a:lnSpc>
              <a:buFont typeface="Arial"/>
              <a:buChar char="•"/>
            </a:pPr>
            <a:r>
              <a:rPr lang="en-US" sz="1946">
                <a:solidFill>
                  <a:srgbClr val="4D1C13"/>
                </a:solidFill>
                <a:latin typeface="Anaktoria"/>
                <a:ea typeface="Anaktoria"/>
                <a:cs typeface="Anaktoria"/>
                <a:sym typeface="Anaktoria"/>
              </a:rPr>
              <a:t>Se utilizó StandardScaler para normalizar la variable </a:t>
            </a:r>
            <a:r>
              <a:rPr lang="en-US" sz="1946" u="sng">
                <a:solidFill>
                  <a:srgbClr val="4D1C13"/>
                </a:solidFill>
                <a:latin typeface="Anaktoria"/>
                <a:ea typeface="Anaktoria"/>
                <a:cs typeface="Anaktoria"/>
                <a:sym typeface="Anaktoria"/>
              </a:rPr>
              <a:t>price</a:t>
            </a:r>
            <a:r>
              <a:rPr lang="en-US" sz="1946">
                <a:solidFill>
                  <a:srgbClr val="4D1C13"/>
                </a:solidFill>
                <a:latin typeface="Anaktoria"/>
                <a:ea typeface="Anaktoria"/>
                <a:cs typeface="Anaktoria"/>
                <a:sym typeface="Anaktoria"/>
              </a:rPr>
              <a:t>, asegurando que tenga una media de 0 y desviación estándar de 1.</a:t>
            </a:r>
          </a:p>
          <a:p>
            <a:pPr algn="l" marL="420157" indent="-210078" lvl="1">
              <a:lnSpc>
                <a:spcPts val="3211"/>
              </a:lnSpc>
              <a:buFont typeface="Arial"/>
              <a:buChar char="•"/>
            </a:pPr>
            <a:r>
              <a:rPr lang="en-US" sz="1946">
                <a:solidFill>
                  <a:srgbClr val="4D1C13"/>
                </a:solidFill>
                <a:latin typeface="Anaktoria"/>
                <a:ea typeface="Anaktoria"/>
                <a:cs typeface="Anaktoria"/>
                <a:sym typeface="Anaktoria"/>
              </a:rPr>
              <a:t>Esto mejora la estabilidad del modelo, evitando que valores extremos afecten la predicción.</a:t>
            </a:r>
          </a:p>
          <a:p>
            <a:pPr algn="l">
              <a:lnSpc>
                <a:spcPts val="3211"/>
              </a:lnSpc>
            </a:pPr>
            <a:r>
              <a:rPr lang="en-US" sz="1946">
                <a:solidFill>
                  <a:srgbClr val="4D1C13"/>
                </a:solidFill>
                <a:latin typeface="Anaktoria"/>
                <a:ea typeface="Anaktoria"/>
                <a:cs typeface="Anaktoria"/>
                <a:sym typeface="Anaktoria"/>
              </a:rPr>
              <a:t>✅ Manejo de Valores Nulos</a:t>
            </a:r>
          </a:p>
          <a:p>
            <a:pPr algn="l" marL="420157" indent="-210078" lvl="1">
              <a:lnSpc>
                <a:spcPts val="3211"/>
              </a:lnSpc>
              <a:buFont typeface="Arial"/>
              <a:buChar char="•"/>
            </a:pPr>
            <a:r>
              <a:rPr lang="en-US" sz="1946">
                <a:solidFill>
                  <a:srgbClr val="4D1C13"/>
                </a:solidFill>
                <a:latin typeface="Anaktoria"/>
                <a:ea typeface="Anaktoria"/>
                <a:cs typeface="Anaktoria"/>
                <a:sym typeface="Anaktoria"/>
              </a:rPr>
              <a:t>Se reemplazaron valores faltantes en </a:t>
            </a:r>
            <a:r>
              <a:rPr lang="en-US" sz="1946" u="sng">
                <a:solidFill>
                  <a:srgbClr val="4D1C13"/>
                </a:solidFill>
                <a:latin typeface="Anaktoria"/>
                <a:ea typeface="Anaktoria"/>
                <a:cs typeface="Anaktoria"/>
                <a:sym typeface="Anaktoria"/>
              </a:rPr>
              <a:t>price y points </a:t>
            </a:r>
            <a:r>
              <a:rPr lang="en-US" sz="1946">
                <a:solidFill>
                  <a:srgbClr val="4D1C13"/>
                </a:solidFill>
                <a:latin typeface="Anaktoria"/>
                <a:ea typeface="Anaktoria"/>
                <a:cs typeface="Anaktoria"/>
                <a:sym typeface="Anaktoria"/>
              </a:rPr>
              <a:t>con la mediana, asegurando que los datos sean representativos.</a:t>
            </a:r>
          </a:p>
          <a:p>
            <a:pPr algn="l" marL="420157" indent="-210078" lvl="1">
              <a:lnSpc>
                <a:spcPts val="3211"/>
              </a:lnSpc>
              <a:buFont typeface="Arial"/>
              <a:buChar char="•"/>
            </a:pPr>
            <a:r>
              <a:rPr lang="en-US" sz="1946">
                <a:solidFill>
                  <a:srgbClr val="4D1C13"/>
                </a:solidFill>
                <a:latin typeface="Anaktoria"/>
                <a:ea typeface="Anaktoria"/>
                <a:cs typeface="Anaktoria"/>
                <a:sym typeface="Anaktoria"/>
              </a:rPr>
              <a:t>Se completaron valores vacíos en </a:t>
            </a:r>
            <a:r>
              <a:rPr lang="en-US" sz="1946" u="sng">
                <a:solidFill>
                  <a:srgbClr val="4D1C13"/>
                </a:solidFill>
                <a:latin typeface="Anaktoria"/>
                <a:ea typeface="Anaktoria"/>
                <a:cs typeface="Anaktoria"/>
                <a:sym typeface="Anaktoria"/>
              </a:rPr>
              <a:t>designation, province, variety y winery</a:t>
            </a:r>
            <a:r>
              <a:rPr lang="en-US" sz="1946">
                <a:solidFill>
                  <a:srgbClr val="4D1C13"/>
                </a:solidFill>
                <a:latin typeface="Anaktoria"/>
                <a:ea typeface="Anaktoria"/>
                <a:cs typeface="Anaktoria"/>
                <a:sym typeface="Anaktoria"/>
              </a:rPr>
              <a:t> con la palabra "Desconocido", evitando eliminar información relevante.</a:t>
            </a:r>
          </a:p>
          <a:p>
            <a:pPr algn="ctr" marL="0" indent="0" lvl="0">
              <a:lnSpc>
                <a:spcPts val="2716"/>
              </a:lnSpc>
            </a:pP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323110" y="-495198"/>
            <a:ext cx="5736587" cy="5876145"/>
          </a:xfrm>
          <a:custGeom>
            <a:avLst/>
            <a:gdLst/>
            <a:ahLst/>
            <a:cxnLst/>
            <a:rect r="r" b="b" t="t" l="l"/>
            <a:pathLst>
              <a:path h="5876145" w="5736587">
                <a:moveTo>
                  <a:pt x="0" y="0"/>
                </a:moveTo>
                <a:lnTo>
                  <a:pt x="5736586" y="0"/>
                </a:lnTo>
                <a:lnTo>
                  <a:pt x="5736586" y="5876145"/>
                </a:lnTo>
                <a:lnTo>
                  <a:pt x="0" y="5876145"/>
                </a:lnTo>
                <a:lnTo>
                  <a:pt x="0" y="0"/>
                </a:lnTo>
                <a:close/>
              </a:path>
            </a:pathLst>
          </a:custGeom>
          <a:blipFill>
            <a:blip r:embed="rId2"/>
            <a:stretch>
              <a:fillRect l="0" t="0" r="0" b="0"/>
            </a:stretch>
          </a:blipFill>
        </p:spPr>
      </p:sp>
      <p:sp>
        <p:nvSpPr>
          <p:cNvPr name="Freeform 3" id="3"/>
          <p:cNvSpPr/>
          <p:nvPr/>
        </p:nvSpPr>
        <p:spPr>
          <a:xfrm flipH="false" flipV="false" rot="-5282695">
            <a:off x="-2571081" y="2881622"/>
            <a:ext cx="8647921" cy="8858305"/>
          </a:xfrm>
          <a:custGeom>
            <a:avLst/>
            <a:gdLst/>
            <a:ahLst/>
            <a:cxnLst/>
            <a:rect r="r" b="b" t="t" l="l"/>
            <a:pathLst>
              <a:path h="8858305" w="8647921">
                <a:moveTo>
                  <a:pt x="0" y="0"/>
                </a:moveTo>
                <a:lnTo>
                  <a:pt x="8647921" y="0"/>
                </a:lnTo>
                <a:lnTo>
                  <a:pt x="8647921" y="8858305"/>
                </a:lnTo>
                <a:lnTo>
                  <a:pt x="0" y="8858305"/>
                </a:lnTo>
                <a:lnTo>
                  <a:pt x="0" y="0"/>
                </a:lnTo>
                <a:close/>
              </a:path>
            </a:pathLst>
          </a:custGeom>
          <a:blipFill>
            <a:blip r:embed="rId2"/>
            <a:stretch>
              <a:fillRect l="0" t="0" r="0" b="0"/>
            </a:stretch>
          </a:blipFill>
        </p:spPr>
      </p:sp>
      <p:sp>
        <p:nvSpPr>
          <p:cNvPr name="Freeform 4" id="4"/>
          <p:cNvSpPr/>
          <p:nvPr/>
        </p:nvSpPr>
        <p:spPr>
          <a:xfrm flipH="false" flipV="false" rot="0">
            <a:off x="2758776" y="-3125747"/>
            <a:ext cx="5736587" cy="5876145"/>
          </a:xfrm>
          <a:custGeom>
            <a:avLst/>
            <a:gdLst/>
            <a:ahLst/>
            <a:cxnLst/>
            <a:rect r="r" b="b" t="t" l="l"/>
            <a:pathLst>
              <a:path h="5876145" w="5736587">
                <a:moveTo>
                  <a:pt x="0" y="0"/>
                </a:moveTo>
                <a:lnTo>
                  <a:pt x="5736586" y="0"/>
                </a:lnTo>
                <a:lnTo>
                  <a:pt x="5736586" y="5876145"/>
                </a:lnTo>
                <a:lnTo>
                  <a:pt x="0" y="5876145"/>
                </a:lnTo>
                <a:lnTo>
                  <a:pt x="0" y="0"/>
                </a:lnTo>
                <a:close/>
              </a:path>
            </a:pathLst>
          </a:custGeom>
          <a:blipFill>
            <a:blip r:embed="rId2"/>
            <a:stretch>
              <a:fillRect l="0" t="0" r="0" b="0"/>
            </a:stretch>
          </a:blipFill>
        </p:spPr>
      </p:sp>
      <p:sp>
        <p:nvSpPr>
          <p:cNvPr name="Freeform 5" id="5"/>
          <p:cNvSpPr/>
          <p:nvPr/>
        </p:nvSpPr>
        <p:spPr>
          <a:xfrm flipH="false" flipV="false" rot="0">
            <a:off x="4793240" y="5167609"/>
            <a:ext cx="5736587" cy="5876145"/>
          </a:xfrm>
          <a:custGeom>
            <a:avLst/>
            <a:gdLst/>
            <a:ahLst/>
            <a:cxnLst/>
            <a:rect r="r" b="b" t="t" l="l"/>
            <a:pathLst>
              <a:path h="5876145" w="5736587">
                <a:moveTo>
                  <a:pt x="0" y="0"/>
                </a:moveTo>
                <a:lnTo>
                  <a:pt x="5736586" y="0"/>
                </a:lnTo>
                <a:lnTo>
                  <a:pt x="5736586" y="5876145"/>
                </a:lnTo>
                <a:lnTo>
                  <a:pt x="0" y="5876145"/>
                </a:lnTo>
                <a:lnTo>
                  <a:pt x="0" y="0"/>
                </a:lnTo>
                <a:close/>
              </a:path>
            </a:pathLst>
          </a:custGeom>
          <a:blipFill>
            <a:blip r:embed="rId2"/>
            <a:stretch>
              <a:fillRect l="0" t="0" r="0" b="0"/>
            </a:stretch>
          </a:blipFill>
        </p:spPr>
      </p:sp>
      <p:sp>
        <p:nvSpPr>
          <p:cNvPr name="Freeform 6" id="6"/>
          <p:cNvSpPr/>
          <p:nvPr/>
        </p:nvSpPr>
        <p:spPr>
          <a:xfrm flipH="false" flipV="false" rot="0">
            <a:off x="5244165" y="-81968"/>
            <a:ext cx="6748925" cy="6913112"/>
          </a:xfrm>
          <a:custGeom>
            <a:avLst/>
            <a:gdLst/>
            <a:ahLst/>
            <a:cxnLst/>
            <a:rect r="r" b="b" t="t" l="l"/>
            <a:pathLst>
              <a:path h="6913112" w="6748925">
                <a:moveTo>
                  <a:pt x="0" y="0"/>
                </a:moveTo>
                <a:lnTo>
                  <a:pt x="6748925" y="0"/>
                </a:lnTo>
                <a:lnTo>
                  <a:pt x="6748925" y="6913111"/>
                </a:lnTo>
                <a:lnTo>
                  <a:pt x="0" y="6913111"/>
                </a:lnTo>
                <a:lnTo>
                  <a:pt x="0" y="0"/>
                </a:lnTo>
                <a:close/>
              </a:path>
            </a:pathLst>
          </a:custGeom>
          <a:blipFill>
            <a:blip r:embed="rId2"/>
            <a:stretch>
              <a:fillRect l="0" t="0" r="0" b="0"/>
            </a:stretch>
          </a:blipFill>
        </p:spPr>
      </p:sp>
      <p:sp>
        <p:nvSpPr>
          <p:cNvPr name="Freeform 7" id="7"/>
          <p:cNvSpPr/>
          <p:nvPr/>
        </p:nvSpPr>
        <p:spPr>
          <a:xfrm flipH="false" flipV="false" rot="5284184">
            <a:off x="-2245690" y="8106557"/>
            <a:ext cx="4163966" cy="4304852"/>
          </a:xfrm>
          <a:custGeom>
            <a:avLst/>
            <a:gdLst/>
            <a:ahLst/>
            <a:cxnLst/>
            <a:rect r="r" b="b" t="t" l="l"/>
            <a:pathLst>
              <a:path h="4304852" w="4163966">
                <a:moveTo>
                  <a:pt x="0" y="0"/>
                </a:moveTo>
                <a:lnTo>
                  <a:pt x="4163966" y="0"/>
                </a:lnTo>
                <a:lnTo>
                  <a:pt x="4163966" y="4304852"/>
                </a:lnTo>
                <a:lnTo>
                  <a:pt x="0" y="430485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4462938">
            <a:off x="-1024898" y="-798542"/>
            <a:ext cx="4480983" cy="4589996"/>
          </a:xfrm>
          <a:custGeom>
            <a:avLst/>
            <a:gdLst/>
            <a:ahLst/>
            <a:cxnLst/>
            <a:rect r="r" b="b" t="t" l="l"/>
            <a:pathLst>
              <a:path h="4589996" w="4480983">
                <a:moveTo>
                  <a:pt x="0" y="0"/>
                </a:moveTo>
                <a:lnTo>
                  <a:pt x="4480983" y="0"/>
                </a:lnTo>
                <a:lnTo>
                  <a:pt x="4480983" y="4589996"/>
                </a:lnTo>
                <a:lnTo>
                  <a:pt x="0" y="4589996"/>
                </a:lnTo>
                <a:lnTo>
                  <a:pt x="0" y="0"/>
                </a:lnTo>
                <a:close/>
              </a:path>
            </a:pathLst>
          </a:custGeom>
          <a:blipFill>
            <a:blip r:embed="rId2"/>
            <a:stretch>
              <a:fillRect l="0" t="0" r="0" b="0"/>
            </a:stretch>
          </a:blipFill>
        </p:spPr>
      </p:sp>
      <p:sp>
        <p:nvSpPr>
          <p:cNvPr name="Freeform 9" id="9"/>
          <p:cNvSpPr/>
          <p:nvPr/>
        </p:nvSpPr>
        <p:spPr>
          <a:xfrm flipH="false" flipV="false" rot="-8903731">
            <a:off x="1646309" y="1969688"/>
            <a:ext cx="4271057" cy="4374962"/>
          </a:xfrm>
          <a:custGeom>
            <a:avLst/>
            <a:gdLst/>
            <a:ahLst/>
            <a:cxnLst/>
            <a:rect r="r" b="b" t="t" l="l"/>
            <a:pathLst>
              <a:path h="4374962" w="4271057">
                <a:moveTo>
                  <a:pt x="0" y="0"/>
                </a:moveTo>
                <a:lnTo>
                  <a:pt x="4271057" y="0"/>
                </a:lnTo>
                <a:lnTo>
                  <a:pt x="4271057" y="4374962"/>
                </a:lnTo>
                <a:lnTo>
                  <a:pt x="0" y="4374962"/>
                </a:lnTo>
                <a:lnTo>
                  <a:pt x="0" y="0"/>
                </a:lnTo>
                <a:close/>
              </a:path>
            </a:pathLst>
          </a:custGeom>
          <a:blipFill>
            <a:blip r:embed="rId2"/>
            <a:stretch>
              <a:fillRect l="0" t="0" r="0" b="0"/>
            </a:stretch>
          </a:blipFill>
        </p:spPr>
      </p:sp>
      <p:sp>
        <p:nvSpPr>
          <p:cNvPr name="Freeform 10" id="10"/>
          <p:cNvSpPr/>
          <p:nvPr/>
        </p:nvSpPr>
        <p:spPr>
          <a:xfrm flipH="false" flipV="false" rot="5284184">
            <a:off x="6411591" y="9100284"/>
            <a:ext cx="2016295" cy="2084516"/>
          </a:xfrm>
          <a:custGeom>
            <a:avLst/>
            <a:gdLst/>
            <a:ahLst/>
            <a:cxnLst/>
            <a:rect r="r" b="b" t="t" l="l"/>
            <a:pathLst>
              <a:path h="2084516" w="2016295">
                <a:moveTo>
                  <a:pt x="0" y="0"/>
                </a:moveTo>
                <a:lnTo>
                  <a:pt x="2016295" y="0"/>
                </a:lnTo>
                <a:lnTo>
                  <a:pt x="2016295" y="2084516"/>
                </a:lnTo>
                <a:lnTo>
                  <a:pt x="0" y="208451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1" id="11"/>
          <p:cNvSpPr/>
          <p:nvPr/>
        </p:nvSpPr>
        <p:spPr>
          <a:xfrm flipH="false" flipV="false" rot="-8903731">
            <a:off x="3914426" y="1694732"/>
            <a:ext cx="2793317" cy="2861272"/>
          </a:xfrm>
          <a:custGeom>
            <a:avLst/>
            <a:gdLst/>
            <a:ahLst/>
            <a:cxnLst/>
            <a:rect r="r" b="b" t="t" l="l"/>
            <a:pathLst>
              <a:path h="2861272" w="2793317">
                <a:moveTo>
                  <a:pt x="0" y="0"/>
                </a:moveTo>
                <a:lnTo>
                  <a:pt x="2793317" y="0"/>
                </a:lnTo>
                <a:lnTo>
                  <a:pt x="2793317" y="2861272"/>
                </a:lnTo>
                <a:lnTo>
                  <a:pt x="0" y="2861272"/>
                </a:lnTo>
                <a:lnTo>
                  <a:pt x="0" y="0"/>
                </a:lnTo>
                <a:close/>
              </a:path>
            </a:pathLst>
          </a:custGeom>
          <a:blipFill>
            <a:blip r:embed="rId2"/>
            <a:stretch>
              <a:fillRect l="0" t="0" r="0" b="0"/>
            </a:stretch>
          </a:blipFill>
        </p:spPr>
      </p:sp>
      <p:sp>
        <p:nvSpPr>
          <p:cNvPr name="TextBox 12" id="12"/>
          <p:cNvSpPr txBox="true"/>
          <p:nvPr/>
        </p:nvSpPr>
        <p:spPr>
          <a:xfrm rot="0">
            <a:off x="1473349" y="323705"/>
            <a:ext cx="5111377" cy="756039"/>
          </a:xfrm>
          <a:prstGeom prst="rect">
            <a:avLst/>
          </a:prstGeom>
        </p:spPr>
        <p:txBody>
          <a:bodyPr anchor="t" rtlCol="false" tIns="0" lIns="0" bIns="0" rIns="0">
            <a:spAutoFit/>
          </a:bodyPr>
          <a:lstStyle/>
          <a:p>
            <a:pPr algn="l" marL="0" indent="0" lvl="0">
              <a:lnSpc>
                <a:spcPts val="5668"/>
              </a:lnSpc>
              <a:spcBef>
                <a:spcPct val="0"/>
              </a:spcBef>
            </a:pPr>
            <a:r>
              <a:rPr lang="en-US" sz="5398">
                <a:solidFill>
                  <a:srgbClr val="4D1C13"/>
                </a:solidFill>
                <a:latin typeface="Girassol"/>
                <a:ea typeface="Girassol"/>
                <a:cs typeface="Girassol"/>
                <a:sym typeface="Girassol"/>
              </a:rPr>
              <a:t>machine learning</a:t>
            </a:r>
          </a:p>
        </p:txBody>
      </p:sp>
      <p:sp>
        <p:nvSpPr>
          <p:cNvPr name="TextBox 13" id="13"/>
          <p:cNvSpPr txBox="true"/>
          <p:nvPr/>
        </p:nvSpPr>
        <p:spPr>
          <a:xfrm rot="0">
            <a:off x="271857" y="1186692"/>
            <a:ext cx="7147881" cy="6726317"/>
          </a:xfrm>
          <a:prstGeom prst="rect">
            <a:avLst/>
          </a:prstGeom>
        </p:spPr>
        <p:txBody>
          <a:bodyPr anchor="t" rtlCol="false" tIns="0" lIns="0" bIns="0" rIns="0">
            <a:spAutoFit/>
          </a:bodyPr>
          <a:lstStyle/>
          <a:p>
            <a:pPr algn="l">
              <a:lnSpc>
                <a:spcPts val="3211"/>
              </a:lnSpc>
            </a:pPr>
            <a:r>
              <a:rPr lang="en-US" sz="1946">
                <a:solidFill>
                  <a:srgbClr val="4D1C13"/>
                </a:solidFill>
                <a:latin typeface="Anaktoria"/>
                <a:ea typeface="Anaktoria"/>
                <a:cs typeface="Anaktoria"/>
                <a:sym typeface="Anaktoria"/>
              </a:rPr>
              <a:t>En esta sección, se entrenaron varios modelos de regresión para predecir la puntuación de los vinos.</a:t>
            </a:r>
          </a:p>
          <a:p>
            <a:pPr algn="l">
              <a:lnSpc>
                <a:spcPts val="3211"/>
              </a:lnSpc>
            </a:pPr>
            <a:r>
              <a:rPr lang="en-US" sz="1946">
                <a:solidFill>
                  <a:srgbClr val="4D1C13"/>
                </a:solidFill>
                <a:latin typeface="Anaktoria"/>
                <a:ea typeface="Anaktoria"/>
                <a:cs typeface="Anaktoria"/>
                <a:sym typeface="Anaktoria"/>
              </a:rPr>
              <a:t>✅ Entrenamiento del Modelo Base (Regresión Lineal)</a:t>
            </a:r>
          </a:p>
          <a:p>
            <a:pPr algn="l" marL="420157" indent="-210078" lvl="1">
              <a:lnSpc>
                <a:spcPts val="3211"/>
              </a:lnSpc>
              <a:buFont typeface="Arial"/>
              <a:buChar char="•"/>
            </a:pPr>
            <a:r>
              <a:rPr lang="en-US" sz="1946">
                <a:solidFill>
                  <a:srgbClr val="4D1C13"/>
                </a:solidFill>
                <a:latin typeface="Anaktoria"/>
                <a:ea typeface="Anaktoria"/>
                <a:cs typeface="Anaktoria"/>
                <a:sym typeface="Anaktoria"/>
              </a:rPr>
              <a:t>Se utilizó como punto de referencia para com</a:t>
            </a:r>
            <a:r>
              <a:rPr lang="en-US" sz="1946" u="none">
                <a:solidFill>
                  <a:srgbClr val="4D1C13"/>
                </a:solidFill>
                <a:latin typeface="Anaktoria"/>
                <a:ea typeface="Anaktoria"/>
                <a:cs typeface="Anaktoria"/>
                <a:sym typeface="Anaktoria"/>
              </a:rPr>
              <a:t>par</a:t>
            </a:r>
            <a:r>
              <a:rPr lang="en-US" sz="1946">
                <a:solidFill>
                  <a:srgbClr val="4D1C13"/>
                </a:solidFill>
                <a:latin typeface="Anaktoria"/>
                <a:ea typeface="Anaktoria"/>
                <a:cs typeface="Anaktoria"/>
                <a:sym typeface="Anaktoria"/>
              </a:rPr>
              <a:t>ar con otros modelos más avanzados.</a:t>
            </a:r>
          </a:p>
          <a:p>
            <a:pPr algn="l" marL="420157" indent="-210078" lvl="1">
              <a:lnSpc>
                <a:spcPts val="3211"/>
              </a:lnSpc>
              <a:buFont typeface="Arial"/>
              <a:buChar char="•"/>
            </a:pPr>
            <a:r>
              <a:rPr lang="en-US" sz="1946">
                <a:solidFill>
                  <a:srgbClr val="4D1C13"/>
                </a:solidFill>
                <a:latin typeface="Anaktoria"/>
                <a:ea typeface="Anaktoria"/>
                <a:cs typeface="Anaktoria"/>
                <a:sym typeface="Anaktoria"/>
              </a:rPr>
              <a:t>Se encontró que tenía un bajo desempeño debido a la falta de una relación lineal clara entre las variables.</a:t>
            </a:r>
          </a:p>
          <a:p>
            <a:pPr algn="l">
              <a:lnSpc>
                <a:spcPts val="3211"/>
              </a:lnSpc>
            </a:pPr>
            <a:r>
              <a:rPr lang="en-US" sz="1946">
                <a:solidFill>
                  <a:srgbClr val="4D1C13"/>
                </a:solidFill>
                <a:latin typeface="Anaktoria"/>
                <a:ea typeface="Anaktoria"/>
                <a:cs typeface="Anaktoria"/>
                <a:sym typeface="Anaktoria"/>
              </a:rPr>
              <a:t>✅ Random Forest Regressor</a:t>
            </a:r>
          </a:p>
          <a:p>
            <a:pPr algn="l" marL="420157" indent="-210078" lvl="1">
              <a:lnSpc>
                <a:spcPts val="3211"/>
              </a:lnSpc>
              <a:buFont typeface="Arial"/>
              <a:buChar char="•"/>
            </a:pPr>
            <a:r>
              <a:rPr lang="en-US" sz="1946">
                <a:solidFill>
                  <a:srgbClr val="4D1C13"/>
                </a:solidFill>
                <a:latin typeface="Anaktoria"/>
                <a:ea typeface="Anaktoria"/>
                <a:cs typeface="Anaktoria"/>
                <a:sym typeface="Anaktoria"/>
              </a:rPr>
              <a:t>Se probó como primer modelo avanzado, logrando un MSE de 3.99 y R² de 0.5085.</a:t>
            </a:r>
          </a:p>
          <a:p>
            <a:pPr algn="l" marL="420157" indent="-210078" lvl="1">
              <a:lnSpc>
                <a:spcPts val="3211"/>
              </a:lnSpc>
              <a:buFont typeface="Arial"/>
              <a:buChar char="•"/>
            </a:pPr>
            <a:r>
              <a:rPr lang="en-US" sz="1946">
                <a:solidFill>
                  <a:srgbClr val="4D1C13"/>
                </a:solidFill>
                <a:latin typeface="Anaktoria"/>
                <a:ea typeface="Anaktoria"/>
                <a:cs typeface="Anaktoria"/>
                <a:sym typeface="Anaktoria"/>
              </a:rPr>
              <a:t>Este modelo captura relaciones no lineales mejor que la regresión lineal.</a:t>
            </a:r>
          </a:p>
          <a:p>
            <a:pPr algn="l">
              <a:lnSpc>
                <a:spcPts val="3211"/>
              </a:lnSpc>
            </a:pPr>
            <a:r>
              <a:rPr lang="en-US" sz="1946">
                <a:solidFill>
                  <a:srgbClr val="4D1C13"/>
                </a:solidFill>
                <a:latin typeface="Anaktoria"/>
                <a:ea typeface="Anaktoria"/>
                <a:cs typeface="Anaktoria"/>
                <a:sym typeface="Anaktoria"/>
              </a:rPr>
              <a:t>✅ Optimización con RandomizedSearchCV</a:t>
            </a:r>
          </a:p>
          <a:p>
            <a:pPr algn="l" marL="420157" indent="-210078" lvl="1">
              <a:lnSpc>
                <a:spcPts val="3211"/>
              </a:lnSpc>
              <a:buFont typeface="Arial"/>
              <a:buChar char="•"/>
            </a:pPr>
            <a:r>
              <a:rPr lang="en-US" sz="1946">
                <a:solidFill>
                  <a:srgbClr val="4D1C13"/>
                </a:solidFill>
                <a:latin typeface="Anaktoria"/>
                <a:ea typeface="Anaktoria"/>
                <a:cs typeface="Anaktoria"/>
                <a:sym typeface="Anaktoria"/>
              </a:rPr>
              <a:t>Se ajustaron los hiper</a:t>
            </a:r>
            <a:r>
              <a:rPr lang="en-US" sz="1946" u="none">
                <a:solidFill>
                  <a:srgbClr val="4D1C13"/>
                </a:solidFill>
                <a:latin typeface="Anaktoria"/>
                <a:ea typeface="Anaktoria"/>
                <a:cs typeface="Anaktoria"/>
                <a:sym typeface="Anaktoria"/>
              </a:rPr>
              <a:t>p</a:t>
            </a:r>
            <a:r>
              <a:rPr lang="en-US" sz="1946">
                <a:solidFill>
                  <a:srgbClr val="4D1C13"/>
                </a:solidFill>
                <a:latin typeface="Anaktoria"/>
                <a:ea typeface="Anaktoria"/>
                <a:cs typeface="Anaktoria"/>
                <a:sym typeface="Anaktoria"/>
              </a:rPr>
              <a:t>a</a:t>
            </a:r>
            <a:r>
              <a:rPr lang="en-US" sz="1946" u="none">
                <a:solidFill>
                  <a:srgbClr val="4D1C13"/>
                </a:solidFill>
                <a:latin typeface="Anaktoria"/>
                <a:ea typeface="Anaktoria"/>
                <a:cs typeface="Anaktoria"/>
                <a:sym typeface="Anaktoria"/>
              </a:rPr>
              <a:t>r</a:t>
            </a:r>
            <a:r>
              <a:rPr lang="en-US" sz="1946">
                <a:solidFill>
                  <a:srgbClr val="4D1C13"/>
                </a:solidFill>
                <a:latin typeface="Anaktoria"/>
                <a:ea typeface="Anaktoria"/>
                <a:cs typeface="Anaktoria"/>
                <a:sym typeface="Anaktoria"/>
              </a:rPr>
              <a:t>ám</a:t>
            </a:r>
            <a:r>
              <a:rPr lang="en-US" sz="1946" u="none">
                <a:solidFill>
                  <a:srgbClr val="4D1C13"/>
                </a:solidFill>
                <a:latin typeface="Anaktoria"/>
                <a:ea typeface="Anaktoria"/>
                <a:cs typeface="Anaktoria"/>
                <a:sym typeface="Anaktoria"/>
              </a:rPr>
              <a:t>et</a:t>
            </a:r>
            <a:r>
              <a:rPr lang="en-US" sz="1946">
                <a:solidFill>
                  <a:srgbClr val="4D1C13"/>
                </a:solidFill>
                <a:latin typeface="Anaktoria"/>
                <a:ea typeface="Anaktoria"/>
                <a:cs typeface="Anaktoria"/>
                <a:sym typeface="Anaktoria"/>
              </a:rPr>
              <a:t>ro</a:t>
            </a:r>
            <a:r>
              <a:rPr lang="en-US" sz="1946" u="none">
                <a:solidFill>
                  <a:srgbClr val="4D1C13"/>
                </a:solidFill>
                <a:latin typeface="Anaktoria"/>
                <a:ea typeface="Anaktoria"/>
                <a:cs typeface="Anaktoria"/>
                <a:sym typeface="Anaktoria"/>
              </a:rPr>
              <a:t>s </a:t>
            </a:r>
            <a:r>
              <a:rPr lang="en-US" sz="1946">
                <a:solidFill>
                  <a:srgbClr val="4D1C13"/>
                </a:solidFill>
                <a:latin typeface="Anaktoria"/>
                <a:ea typeface="Anaktoria"/>
                <a:cs typeface="Anaktoria"/>
                <a:sym typeface="Anaktoria"/>
              </a:rPr>
              <a:t>de Random Forest, mejorando su precisión.</a:t>
            </a:r>
          </a:p>
          <a:p>
            <a:pPr algn="l" marL="420157" indent="-210078" lvl="1">
              <a:lnSpc>
                <a:spcPts val="3211"/>
              </a:lnSpc>
              <a:buFont typeface="Arial"/>
              <a:buChar char="•"/>
            </a:pPr>
            <a:r>
              <a:rPr lang="en-US" sz="1946">
                <a:solidFill>
                  <a:srgbClr val="4D1C13"/>
                </a:solidFill>
                <a:latin typeface="Anaktoria"/>
                <a:ea typeface="Anaktoria"/>
                <a:cs typeface="Anaktoria"/>
                <a:sym typeface="Anaktoria"/>
              </a:rPr>
              <a:t>Se encontró que 300 árboles (n_</a:t>
            </a:r>
            <a:r>
              <a:rPr lang="en-US" sz="1946" u="none">
                <a:solidFill>
                  <a:srgbClr val="4D1C13"/>
                </a:solidFill>
                <a:latin typeface="Anaktoria"/>
                <a:ea typeface="Anaktoria"/>
                <a:cs typeface="Anaktoria"/>
                <a:sym typeface="Anaktoria"/>
              </a:rPr>
              <a:t>es</a:t>
            </a:r>
            <a:r>
              <a:rPr lang="en-US" sz="1946">
                <a:solidFill>
                  <a:srgbClr val="4D1C13"/>
                </a:solidFill>
                <a:latin typeface="Anaktoria"/>
                <a:ea typeface="Anaktoria"/>
                <a:cs typeface="Anaktoria"/>
                <a:sym typeface="Anaktoria"/>
              </a:rPr>
              <a:t>t</a:t>
            </a:r>
            <a:r>
              <a:rPr lang="en-US" sz="1946" u="none">
                <a:solidFill>
                  <a:srgbClr val="4D1C13"/>
                </a:solidFill>
                <a:latin typeface="Anaktoria"/>
                <a:ea typeface="Anaktoria"/>
                <a:cs typeface="Anaktoria"/>
                <a:sym typeface="Anaktoria"/>
              </a:rPr>
              <a:t>i</a:t>
            </a:r>
            <a:r>
              <a:rPr lang="en-US" sz="1946">
                <a:solidFill>
                  <a:srgbClr val="4D1C13"/>
                </a:solidFill>
                <a:latin typeface="Anaktoria"/>
                <a:ea typeface="Anaktoria"/>
                <a:cs typeface="Anaktoria"/>
                <a:sym typeface="Anaktoria"/>
              </a:rPr>
              <a:t>m</a:t>
            </a:r>
            <a:r>
              <a:rPr lang="en-US" sz="1946" u="none">
                <a:solidFill>
                  <a:srgbClr val="4D1C13"/>
                </a:solidFill>
                <a:latin typeface="Anaktoria"/>
                <a:ea typeface="Anaktoria"/>
                <a:cs typeface="Anaktoria"/>
                <a:sym typeface="Anaktoria"/>
              </a:rPr>
              <a:t>ator</a:t>
            </a:r>
            <a:r>
              <a:rPr lang="en-US" sz="1946">
                <a:solidFill>
                  <a:srgbClr val="4D1C13"/>
                </a:solidFill>
                <a:latin typeface="Anaktoria"/>
                <a:ea typeface="Anaktoria"/>
                <a:cs typeface="Anaktoria"/>
                <a:sym typeface="Anaktoria"/>
              </a:rPr>
              <a:t>s)</a:t>
            </a:r>
            <a:r>
              <a:rPr lang="en-US" sz="1946" u="none">
                <a:solidFill>
                  <a:srgbClr val="4D1C13"/>
                </a:solidFill>
                <a:latin typeface="Anaktoria"/>
                <a:ea typeface="Anaktoria"/>
                <a:cs typeface="Anaktoria"/>
                <a:sym typeface="Anaktoria"/>
              </a:rPr>
              <a:t> </a:t>
            </a:r>
            <a:r>
              <a:rPr lang="en-US" sz="1946">
                <a:solidFill>
                  <a:srgbClr val="4D1C13"/>
                </a:solidFill>
                <a:latin typeface="Anaktoria"/>
                <a:ea typeface="Anaktoria"/>
                <a:cs typeface="Anaktoria"/>
                <a:sym typeface="Anaktoria"/>
              </a:rPr>
              <a:t>y m</a:t>
            </a:r>
            <a:r>
              <a:rPr lang="en-US" sz="1946" u="none">
                <a:solidFill>
                  <a:srgbClr val="4D1C13"/>
                </a:solidFill>
                <a:latin typeface="Anaktoria"/>
                <a:ea typeface="Anaktoria"/>
                <a:cs typeface="Anaktoria"/>
                <a:sym typeface="Anaktoria"/>
              </a:rPr>
              <a:t>a</a:t>
            </a:r>
            <a:r>
              <a:rPr lang="en-US" sz="1946">
                <a:solidFill>
                  <a:srgbClr val="4D1C13"/>
                </a:solidFill>
                <a:latin typeface="Anaktoria"/>
                <a:ea typeface="Anaktoria"/>
                <a:cs typeface="Anaktoria"/>
                <a:sym typeface="Anaktoria"/>
              </a:rPr>
              <a:t>x_d</a:t>
            </a:r>
            <a:r>
              <a:rPr lang="en-US" sz="1946" u="none">
                <a:solidFill>
                  <a:srgbClr val="4D1C13"/>
                </a:solidFill>
                <a:latin typeface="Anaktoria"/>
                <a:ea typeface="Anaktoria"/>
                <a:cs typeface="Anaktoria"/>
                <a:sym typeface="Anaktoria"/>
              </a:rPr>
              <a:t>e</a:t>
            </a:r>
            <a:r>
              <a:rPr lang="en-US" sz="1946">
                <a:solidFill>
                  <a:srgbClr val="4D1C13"/>
                </a:solidFill>
                <a:latin typeface="Anaktoria"/>
                <a:ea typeface="Anaktoria"/>
                <a:cs typeface="Anaktoria"/>
                <a:sym typeface="Anaktoria"/>
              </a:rPr>
              <a:t>p</a:t>
            </a:r>
            <a:r>
              <a:rPr lang="en-US" sz="1946" u="none">
                <a:solidFill>
                  <a:srgbClr val="4D1C13"/>
                </a:solidFill>
                <a:latin typeface="Anaktoria"/>
                <a:ea typeface="Anaktoria"/>
                <a:cs typeface="Anaktoria"/>
                <a:sym typeface="Anaktoria"/>
              </a:rPr>
              <a:t>t</a:t>
            </a:r>
            <a:r>
              <a:rPr lang="en-US" sz="1946">
                <a:solidFill>
                  <a:srgbClr val="4D1C13"/>
                </a:solidFill>
                <a:latin typeface="Anaktoria"/>
                <a:ea typeface="Anaktoria"/>
                <a:cs typeface="Anaktoria"/>
                <a:sym typeface="Anaktoria"/>
              </a:rPr>
              <a:t>h=20</a:t>
            </a:r>
            <a:r>
              <a:rPr lang="en-US" sz="1946" u="none">
                <a:solidFill>
                  <a:srgbClr val="4D1C13"/>
                </a:solidFill>
                <a:latin typeface="Anaktoria"/>
                <a:ea typeface="Anaktoria"/>
                <a:cs typeface="Anaktoria"/>
                <a:sym typeface="Anaktoria"/>
              </a:rPr>
              <a:t> </a:t>
            </a:r>
            <a:r>
              <a:rPr lang="en-US" sz="1946">
                <a:solidFill>
                  <a:srgbClr val="4D1C13"/>
                </a:solidFill>
                <a:latin typeface="Anaktoria"/>
                <a:ea typeface="Anaktoria"/>
                <a:cs typeface="Anaktoria"/>
                <a:sym typeface="Anaktoria"/>
              </a:rPr>
              <a:t>m</a:t>
            </a:r>
            <a:r>
              <a:rPr lang="en-US" sz="1946" u="none">
                <a:solidFill>
                  <a:srgbClr val="4D1C13"/>
                </a:solidFill>
                <a:latin typeface="Anaktoria"/>
                <a:ea typeface="Anaktoria"/>
                <a:cs typeface="Anaktoria"/>
                <a:sym typeface="Anaktoria"/>
              </a:rPr>
              <a:t>e</a:t>
            </a:r>
            <a:r>
              <a:rPr lang="en-US" sz="1946">
                <a:solidFill>
                  <a:srgbClr val="4D1C13"/>
                </a:solidFill>
                <a:latin typeface="Anaktoria"/>
                <a:ea typeface="Anaktoria"/>
                <a:cs typeface="Anaktoria"/>
                <a:sym typeface="Anaktoria"/>
              </a:rPr>
              <a:t>jo</a:t>
            </a:r>
            <a:r>
              <a:rPr lang="en-US" sz="1946" u="none">
                <a:solidFill>
                  <a:srgbClr val="4D1C13"/>
                </a:solidFill>
                <a:latin typeface="Anaktoria"/>
                <a:ea typeface="Anaktoria"/>
                <a:cs typeface="Anaktoria"/>
                <a:sym typeface="Anaktoria"/>
              </a:rPr>
              <a:t>r</a:t>
            </a:r>
            <a:r>
              <a:rPr lang="en-US" sz="1946">
                <a:solidFill>
                  <a:srgbClr val="4D1C13"/>
                </a:solidFill>
                <a:latin typeface="Anaktoria"/>
                <a:ea typeface="Anaktoria"/>
                <a:cs typeface="Anaktoria"/>
                <a:sym typeface="Anaktoria"/>
              </a:rPr>
              <a:t>aban el rendimiento del modelo.</a:t>
            </a:r>
          </a:p>
          <a:p>
            <a:pPr algn="ctr" marL="0" indent="0" lvl="0">
              <a:lnSpc>
                <a:spcPts val="2716"/>
              </a:lnSpc>
            </a:pPr>
          </a:p>
        </p:txBody>
      </p:sp>
      <p:sp>
        <p:nvSpPr>
          <p:cNvPr name="Freeform 14" id="14"/>
          <p:cNvSpPr/>
          <p:nvPr/>
        </p:nvSpPr>
        <p:spPr>
          <a:xfrm flipH="true" flipV="false" rot="0">
            <a:off x="3371842" y="7234595"/>
            <a:ext cx="4372825" cy="4161524"/>
          </a:xfrm>
          <a:custGeom>
            <a:avLst/>
            <a:gdLst/>
            <a:ahLst/>
            <a:cxnLst/>
            <a:rect r="r" b="b" t="t" l="l"/>
            <a:pathLst>
              <a:path h="4161524" w="4372825">
                <a:moveTo>
                  <a:pt x="4372825" y="0"/>
                </a:moveTo>
                <a:lnTo>
                  <a:pt x="0" y="0"/>
                </a:lnTo>
                <a:lnTo>
                  <a:pt x="0" y="4161524"/>
                </a:lnTo>
                <a:lnTo>
                  <a:pt x="4372825" y="4161524"/>
                </a:lnTo>
                <a:lnTo>
                  <a:pt x="4372825"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323110" y="-495198"/>
            <a:ext cx="5736587" cy="5876145"/>
          </a:xfrm>
          <a:custGeom>
            <a:avLst/>
            <a:gdLst/>
            <a:ahLst/>
            <a:cxnLst/>
            <a:rect r="r" b="b" t="t" l="l"/>
            <a:pathLst>
              <a:path h="5876145" w="5736587">
                <a:moveTo>
                  <a:pt x="0" y="0"/>
                </a:moveTo>
                <a:lnTo>
                  <a:pt x="5736586" y="0"/>
                </a:lnTo>
                <a:lnTo>
                  <a:pt x="5736586" y="5876145"/>
                </a:lnTo>
                <a:lnTo>
                  <a:pt x="0" y="5876145"/>
                </a:lnTo>
                <a:lnTo>
                  <a:pt x="0" y="0"/>
                </a:lnTo>
                <a:close/>
              </a:path>
            </a:pathLst>
          </a:custGeom>
          <a:blipFill>
            <a:blip r:embed="rId2"/>
            <a:stretch>
              <a:fillRect l="0" t="0" r="0" b="0"/>
            </a:stretch>
          </a:blipFill>
        </p:spPr>
      </p:sp>
      <p:sp>
        <p:nvSpPr>
          <p:cNvPr name="Freeform 3" id="3"/>
          <p:cNvSpPr/>
          <p:nvPr/>
        </p:nvSpPr>
        <p:spPr>
          <a:xfrm flipH="false" flipV="false" rot="-5282695">
            <a:off x="-2571081" y="2881622"/>
            <a:ext cx="8647921" cy="8858305"/>
          </a:xfrm>
          <a:custGeom>
            <a:avLst/>
            <a:gdLst/>
            <a:ahLst/>
            <a:cxnLst/>
            <a:rect r="r" b="b" t="t" l="l"/>
            <a:pathLst>
              <a:path h="8858305" w="8647921">
                <a:moveTo>
                  <a:pt x="0" y="0"/>
                </a:moveTo>
                <a:lnTo>
                  <a:pt x="8647921" y="0"/>
                </a:lnTo>
                <a:lnTo>
                  <a:pt x="8647921" y="8858305"/>
                </a:lnTo>
                <a:lnTo>
                  <a:pt x="0" y="8858305"/>
                </a:lnTo>
                <a:lnTo>
                  <a:pt x="0" y="0"/>
                </a:lnTo>
                <a:close/>
              </a:path>
            </a:pathLst>
          </a:custGeom>
          <a:blipFill>
            <a:blip r:embed="rId2"/>
            <a:stretch>
              <a:fillRect l="0" t="0" r="0" b="0"/>
            </a:stretch>
          </a:blipFill>
        </p:spPr>
      </p:sp>
      <p:sp>
        <p:nvSpPr>
          <p:cNvPr name="Freeform 4" id="4"/>
          <p:cNvSpPr/>
          <p:nvPr/>
        </p:nvSpPr>
        <p:spPr>
          <a:xfrm flipH="false" flipV="false" rot="0">
            <a:off x="2758776" y="-3125747"/>
            <a:ext cx="5736587" cy="5876145"/>
          </a:xfrm>
          <a:custGeom>
            <a:avLst/>
            <a:gdLst/>
            <a:ahLst/>
            <a:cxnLst/>
            <a:rect r="r" b="b" t="t" l="l"/>
            <a:pathLst>
              <a:path h="5876145" w="5736587">
                <a:moveTo>
                  <a:pt x="0" y="0"/>
                </a:moveTo>
                <a:lnTo>
                  <a:pt x="5736586" y="0"/>
                </a:lnTo>
                <a:lnTo>
                  <a:pt x="5736586" y="5876145"/>
                </a:lnTo>
                <a:lnTo>
                  <a:pt x="0" y="5876145"/>
                </a:lnTo>
                <a:lnTo>
                  <a:pt x="0" y="0"/>
                </a:lnTo>
                <a:close/>
              </a:path>
            </a:pathLst>
          </a:custGeom>
          <a:blipFill>
            <a:blip r:embed="rId2"/>
            <a:stretch>
              <a:fillRect l="0" t="0" r="0" b="0"/>
            </a:stretch>
          </a:blipFill>
        </p:spPr>
      </p:sp>
      <p:sp>
        <p:nvSpPr>
          <p:cNvPr name="Freeform 5" id="5"/>
          <p:cNvSpPr/>
          <p:nvPr/>
        </p:nvSpPr>
        <p:spPr>
          <a:xfrm flipH="false" flipV="false" rot="0">
            <a:off x="4793240" y="5167609"/>
            <a:ext cx="5736587" cy="5876145"/>
          </a:xfrm>
          <a:custGeom>
            <a:avLst/>
            <a:gdLst/>
            <a:ahLst/>
            <a:cxnLst/>
            <a:rect r="r" b="b" t="t" l="l"/>
            <a:pathLst>
              <a:path h="5876145" w="5736587">
                <a:moveTo>
                  <a:pt x="0" y="0"/>
                </a:moveTo>
                <a:lnTo>
                  <a:pt x="5736586" y="0"/>
                </a:lnTo>
                <a:lnTo>
                  <a:pt x="5736586" y="5876145"/>
                </a:lnTo>
                <a:lnTo>
                  <a:pt x="0" y="5876145"/>
                </a:lnTo>
                <a:lnTo>
                  <a:pt x="0" y="0"/>
                </a:lnTo>
                <a:close/>
              </a:path>
            </a:pathLst>
          </a:custGeom>
          <a:blipFill>
            <a:blip r:embed="rId2"/>
            <a:stretch>
              <a:fillRect l="0" t="0" r="0" b="0"/>
            </a:stretch>
          </a:blipFill>
        </p:spPr>
      </p:sp>
      <p:sp>
        <p:nvSpPr>
          <p:cNvPr name="Freeform 6" id="6"/>
          <p:cNvSpPr/>
          <p:nvPr/>
        </p:nvSpPr>
        <p:spPr>
          <a:xfrm flipH="false" flipV="false" rot="0">
            <a:off x="5244165" y="-81968"/>
            <a:ext cx="6748925" cy="6913112"/>
          </a:xfrm>
          <a:custGeom>
            <a:avLst/>
            <a:gdLst/>
            <a:ahLst/>
            <a:cxnLst/>
            <a:rect r="r" b="b" t="t" l="l"/>
            <a:pathLst>
              <a:path h="6913112" w="6748925">
                <a:moveTo>
                  <a:pt x="0" y="0"/>
                </a:moveTo>
                <a:lnTo>
                  <a:pt x="6748925" y="0"/>
                </a:lnTo>
                <a:lnTo>
                  <a:pt x="6748925" y="6913111"/>
                </a:lnTo>
                <a:lnTo>
                  <a:pt x="0" y="6913111"/>
                </a:lnTo>
                <a:lnTo>
                  <a:pt x="0" y="0"/>
                </a:lnTo>
                <a:close/>
              </a:path>
            </a:pathLst>
          </a:custGeom>
          <a:blipFill>
            <a:blip r:embed="rId2"/>
            <a:stretch>
              <a:fillRect l="0" t="0" r="0" b="0"/>
            </a:stretch>
          </a:blipFill>
        </p:spPr>
      </p:sp>
      <p:sp>
        <p:nvSpPr>
          <p:cNvPr name="Freeform 7" id="7"/>
          <p:cNvSpPr/>
          <p:nvPr/>
        </p:nvSpPr>
        <p:spPr>
          <a:xfrm flipH="false" flipV="false" rot="5284184">
            <a:off x="-2245690" y="8106557"/>
            <a:ext cx="4163966" cy="4304852"/>
          </a:xfrm>
          <a:custGeom>
            <a:avLst/>
            <a:gdLst/>
            <a:ahLst/>
            <a:cxnLst/>
            <a:rect r="r" b="b" t="t" l="l"/>
            <a:pathLst>
              <a:path h="4304852" w="4163966">
                <a:moveTo>
                  <a:pt x="0" y="0"/>
                </a:moveTo>
                <a:lnTo>
                  <a:pt x="4163966" y="0"/>
                </a:lnTo>
                <a:lnTo>
                  <a:pt x="4163966" y="4304852"/>
                </a:lnTo>
                <a:lnTo>
                  <a:pt x="0" y="430485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4462938">
            <a:off x="-1024898" y="-798542"/>
            <a:ext cx="4480983" cy="4589996"/>
          </a:xfrm>
          <a:custGeom>
            <a:avLst/>
            <a:gdLst/>
            <a:ahLst/>
            <a:cxnLst/>
            <a:rect r="r" b="b" t="t" l="l"/>
            <a:pathLst>
              <a:path h="4589996" w="4480983">
                <a:moveTo>
                  <a:pt x="0" y="0"/>
                </a:moveTo>
                <a:lnTo>
                  <a:pt x="4480983" y="0"/>
                </a:lnTo>
                <a:lnTo>
                  <a:pt x="4480983" y="4589996"/>
                </a:lnTo>
                <a:lnTo>
                  <a:pt x="0" y="4589996"/>
                </a:lnTo>
                <a:lnTo>
                  <a:pt x="0" y="0"/>
                </a:lnTo>
                <a:close/>
              </a:path>
            </a:pathLst>
          </a:custGeom>
          <a:blipFill>
            <a:blip r:embed="rId2"/>
            <a:stretch>
              <a:fillRect l="0" t="0" r="0" b="0"/>
            </a:stretch>
          </a:blipFill>
        </p:spPr>
      </p:sp>
      <p:sp>
        <p:nvSpPr>
          <p:cNvPr name="Freeform 9" id="9"/>
          <p:cNvSpPr/>
          <p:nvPr/>
        </p:nvSpPr>
        <p:spPr>
          <a:xfrm flipH="false" flipV="false" rot="-8903731">
            <a:off x="1646309" y="1969688"/>
            <a:ext cx="4271057" cy="4374962"/>
          </a:xfrm>
          <a:custGeom>
            <a:avLst/>
            <a:gdLst/>
            <a:ahLst/>
            <a:cxnLst/>
            <a:rect r="r" b="b" t="t" l="l"/>
            <a:pathLst>
              <a:path h="4374962" w="4271057">
                <a:moveTo>
                  <a:pt x="0" y="0"/>
                </a:moveTo>
                <a:lnTo>
                  <a:pt x="4271057" y="0"/>
                </a:lnTo>
                <a:lnTo>
                  <a:pt x="4271057" y="4374962"/>
                </a:lnTo>
                <a:lnTo>
                  <a:pt x="0" y="4374962"/>
                </a:lnTo>
                <a:lnTo>
                  <a:pt x="0" y="0"/>
                </a:lnTo>
                <a:close/>
              </a:path>
            </a:pathLst>
          </a:custGeom>
          <a:blipFill>
            <a:blip r:embed="rId2"/>
            <a:stretch>
              <a:fillRect l="0" t="0" r="0" b="0"/>
            </a:stretch>
          </a:blipFill>
        </p:spPr>
      </p:sp>
      <p:sp>
        <p:nvSpPr>
          <p:cNvPr name="Freeform 10" id="10"/>
          <p:cNvSpPr/>
          <p:nvPr/>
        </p:nvSpPr>
        <p:spPr>
          <a:xfrm flipH="false" flipV="false" rot="5284184">
            <a:off x="6411591" y="9100284"/>
            <a:ext cx="2016295" cy="2084516"/>
          </a:xfrm>
          <a:custGeom>
            <a:avLst/>
            <a:gdLst/>
            <a:ahLst/>
            <a:cxnLst/>
            <a:rect r="r" b="b" t="t" l="l"/>
            <a:pathLst>
              <a:path h="2084516" w="2016295">
                <a:moveTo>
                  <a:pt x="0" y="0"/>
                </a:moveTo>
                <a:lnTo>
                  <a:pt x="2016295" y="0"/>
                </a:lnTo>
                <a:lnTo>
                  <a:pt x="2016295" y="2084516"/>
                </a:lnTo>
                <a:lnTo>
                  <a:pt x="0" y="208451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1" id="11"/>
          <p:cNvSpPr/>
          <p:nvPr/>
        </p:nvSpPr>
        <p:spPr>
          <a:xfrm flipH="false" flipV="false" rot="-8903731">
            <a:off x="3914426" y="1694732"/>
            <a:ext cx="2793317" cy="2861272"/>
          </a:xfrm>
          <a:custGeom>
            <a:avLst/>
            <a:gdLst/>
            <a:ahLst/>
            <a:cxnLst/>
            <a:rect r="r" b="b" t="t" l="l"/>
            <a:pathLst>
              <a:path h="2861272" w="2793317">
                <a:moveTo>
                  <a:pt x="0" y="0"/>
                </a:moveTo>
                <a:lnTo>
                  <a:pt x="2793317" y="0"/>
                </a:lnTo>
                <a:lnTo>
                  <a:pt x="2793317" y="2861272"/>
                </a:lnTo>
                <a:lnTo>
                  <a:pt x="0" y="2861272"/>
                </a:lnTo>
                <a:lnTo>
                  <a:pt x="0" y="0"/>
                </a:lnTo>
                <a:close/>
              </a:path>
            </a:pathLst>
          </a:custGeom>
          <a:blipFill>
            <a:blip r:embed="rId2"/>
            <a:stretch>
              <a:fillRect l="0" t="0" r="0" b="0"/>
            </a:stretch>
          </a:blipFill>
        </p:spPr>
      </p:sp>
      <p:sp>
        <p:nvSpPr>
          <p:cNvPr name="TextBox 12" id="12"/>
          <p:cNvSpPr txBox="true"/>
          <p:nvPr/>
        </p:nvSpPr>
        <p:spPr>
          <a:xfrm rot="0">
            <a:off x="1703140" y="323705"/>
            <a:ext cx="4153720" cy="756039"/>
          </a:xfrm>
          <a:prstGeom prst="rect">
            <a:avLst/>
          </a:prstGeom>
        </p:spPr>
        <p:txBody>
          <a:bodyPr anchor="t" rtlCol="false" tIns="0" lIns="0" bIns="0" rIns="0">
            <a:spAutoFit/>
          </a:bodyPr>
          <a:lstStyle/>
          <a:p>
            <a:pPr algn="l" marL="0" indent="0" lvl="0">
              <a:lnSpc>
                <a:spcPts val="5668"/>
              </a:lnSpc>
              <a:spcBef>
                <a:spcPct val="0"/>
              </a:spcBef>
            </a:pPr>
            <a:r>
              <a:rPr lang="en-US" sz="5398">
                <a:solidFill>
                  <a:srgbClr val="4D1C13"/>
                </a:solidFill>
                <a:latin typeface="Girassol"/>
                <a:ea typeface="Girassol"/>
                <a:cs typeface="Girassol"/>
                <a:sym typeface="Girassol"/>
              </a:rPr>
              <a:t>otros modelos</a:t>
            </a:r>
          </a:p>
        </p:txBody>
      </p:sp>
      <p:sp>
        <p:nvSpPr>
          <p:cNvPr name="TextBox 13" id="13"/>
          <p:cNvSpPr txBox="true"/>
          <p:nvPr/>
        </p:nvSpPr>
        <p:spPr>
          <a:xfrm rot="0">
            <a:off x="249752" y="1425452"/>
            <a:ext cx="7147881" cy="7526350"/>
          </a:xfrm>
          <a:prstGeom prst="rect">
            <a:avLst/>
          </a:prstGeom>
        </p:spPr>
        <p:txBody>
          <a:bodyPr anchor="t" rtlCol="false" tIns="0" lIns="0" bIns="0" rIns="0">
            <a:spAutoFit/>
          </a:bodyPr>
          <a:lstStyle/>
          <a:p>
            <a:pPr algn="l">
              <a:lnSpc>
                <a:spcPts val="3211"/>
              </a:lnSpc>
            </a:pPr>
            <a:r>
              <a:rPr lang="en-US" sz="1946">
                <a:solidFill>
                  <a:srgbClr val="4D1C13"/>
                </a:solidFill>
                <a:latin typeface="Anaktoria"/>
                <a:ea typeface="Anaktoria"/>
                <a:cs typeface="Anaktoria"/>
                <a:sym typeface="Anaktoria"/>
              </a:rPr>
              <a:t>Se probaron otros enfoques de Machine Learning para evaluar su desempeño:</a:t>
            </a:r>
          </a:p>
          <a:p>
            <a:pPr algn="l">
              <a:lnSpc>
                <a:spcPts val="3211"/>
              </a:lnSpc>
            </a:pPr>
            <a:r>
              <a:rPr lang="en-US" sz="1946">
                <a:solidFill>
                  <a:srgbClr val="4D1C13"/>
                </a:solidFill>
                <a:latin typeface="Anaktoria"/>
                <a:ea typeface="Anaktoria"/>
                <a:cs typeface="Anaktoria"/>
                <a:sym typeface="Anaktoria"/>
              </a:rPr>
              <a:t>✅ Gradient Boosting Regressor</a:t>
            </a:r>
          </a:p>
          <a:p>
            <a:pPr algn="l" marL="420157" indent="-210078" lvl="1">
              <a:lnSpc>
                <a:spcPts val="3211"/>
              </a:lnSpc>
              <a:buFont typeface="Arial"/>
              <a:buChar char="•"/>
            </a:pPr>
            <a:r>
              <a:rPr lang="en-US" sz="1946">
                <a:solidFill>
                  <a:srgbClr val="4D1C13"/>
                </a:solidFill>
                <a:latin typeface="Anaktoria"/>
                <a:ea typeface="Anaktoria"/>
                <a:cs typeface="Anaktoria"/>
                <a:sym typeface="Anaktoria"/>
              </a:rPr>
              <a:t>Un modelo basado en árboles secuenciales que co</a:t>
            </a:r>
            <a:r>
              <a:rPr lang="en-US" sz="1946" u="none">
                <a:solidFill>
                  <a:srgbClr val="4D1C13"/>
                </a:solidFill>
                <a:latin typeface="Anaktoria"/>
                <a:ea typeface="Anaktoria"/>
                <a:cs typeface="Anaktoria"/>
                <a:sym typeface="Anaktoria"/>
              </a:rPr>
              <a:t>r</a:t>
            </a:r>
            <a:r>
              <a:rPr lang="en-US" sz="1946">
                <a:solidFill>
                  <a:srgbClr val="4D1C13"/>
                </a:solidFill>
                <a:latin typeface="Anaktoria"/>
                <a:ea typeface="Anaktoria"/>
                <a:cs typeface="Anaktoria"/>
                <a:sym typeface="Anaktoria"/>
              </a:rPr>
              <a:t>rigió errores de predicciones anteriores.</a:t>
            </a:r>
          </a:p>
          <a:p>
            <a:pPr algn="l" marL="420157" indent="-210078" lvl="1">
              <a:lnSpc>
                <a:spcPts val="3211"/>
              </a:lnSpc>
              <a:buFont typeface="Arial"/>
              <a:buChar char="•"/>
            </a:pPr>
            <a:r>
              <a:rPr lang="en-US" sz="1946">
                <a:solidFill>
                  <a:srgbClr val="4D1C13"/>
                </a:solidFill>
                <a:latin typeface="Anaktoria"/>
                <a:ea typeface="Anaktoria"/>
                <a:cs typeface="Anaktoria"/>
                <a:sym typeface="Anaktoria"/>
              </a:rPr>
              <a:t>L</a:t>
            </a:r>
            <a:r>
              <a:rPr lang="en-US" sz="1946">
                <a:solidFill>
                  <a:srgbClr val="4D1C13"/>
                </a:solidFill>
                <a:latin typeface="Anaktoria"/>
                <a:ea typeface="Anaktoria"/>
                <a:cs typeface="Anaktoria"/>
                <a:sym typeface="Anaktoria"/>
              </a:rPr>
              <a:t>ogró un MSE de 4.36 y R² de 0.4625, un rendimiento menor a Random Forest.</a:t>
            </a:r>
          </a:p>
          <a:p>
            <a:pPr algn="l">
              <a:lnSpc>
                <a:spcPts val="3211"/>
              </a:lnSpc>
            </a:pPr>
            <a:r>
              <a:rPr lang="en-US" sz="1946">
                <a:solidFill>
                  <a:srgbClr val="4D1C13"/>
                </a:solidFill>
                <a:latin typeface="Anaktoria"/>
                <a:ea typeface="Anaktoria"/>
                <a:cs typeface="Anaktoria"/>
                <a:sym typeface="Anaktoria"/>
              </a:rPr>
              <a:t>✅ XGBoost vs LightGBM</a:t>
            </a:r>
          </a:p>
          <a:p>
            <a:pPr algn="l" marL="420157" indent="-210078" lvl="1">
              <a:lnSpc>
                <a:spcPts val="3211"/>
              </a:lnSpc>
              <a:buFont typeface="Arial"/>
              <a:buChar char="•"/>
            </a:pPr>
            <a:r>
              <a:rPr lang="en-US" sz="1946">
                <a:solidFill>
                  <a:srgbClr val="4D1C13"/>
                </a:solidFill>
                <a:latin typeface="Anaktoria"/>
                <a:ea typeface="Anaktoria"/>
                <a:cs typeface="Anaktoria"/>
                <a:sym typeface="Anaktoria"/>
              </a:rPr>
              <a:t>Se probó XGBoost (MSE: 4.01, R²: 0.5053) y LightGBM (MSE: 3.96, R²: 0.5120).</a:t>
            </a:r>
          </a:p>
          <a:p>
            <a:pPr algn="l" marL="420157" indent="-210078" lvl="1">
              <a:lnSpc>
                <a:spcPts val="3211"/>
              </a:lnSpc>
              <a:buFont typeface="Arial"/>
              <a:buChar char="•"/>
            </a:pPr>
            <a:r>
              <a:rPr lang="en-US" sz="1946">
                <a:solidFill>
                  <a:srgbClr val="4D1C13"/>
                </a:solidFill>
                <a:latin typeface="Anaktoria"/>
                <a:ea typeface="Anaktoria"/>
                <a:cs typeface="Anaktoria"/>
                <a:sym typeface="Anaktoria"/>
              </a:rPr>
              <a:t>Ligh</a:t>
            </a:r>
            <a:r>
              <a:rPr lang="en-US" sz="1946">
                <a:solidFill>
                  <a:srgbClr val="4D1C13"/>
                </a:solidFill>
                <a:latin typeface="Anaktoria"/>
                <a:ea typeface="Anaktoria"/>
                <a:cs typeface="Anaktoria"/>
                <a:sym typeface="Anaktoria"/>
              </a:rPr>
              <a:t>tGBM obtuvo los mejores resultados, por lo que se optimizó aún más.</a:t>
            </a:r>
          </a:p>
          <a:p>
            <a:pPr algn="l">
              <a:lnSpc>
                <a:spcPts val="3211"/>
              </a:lnSpc>
            </a:pPr>
            <a:r>
              <a:rPr lang="en-US" sz="1946">
                <a:solidFill>
                  <a:srgbClr val="4D1C13"/>
                </a:solidFill>
                <a:latin typeface="Anaktoria"/>
                <a:ea typeface="Anaktoria"/>
                <a:cs typeface="Anaktoria"/>
                <a:sym typeface="Anaktoria"/>
              </a:rPr>
              <a:t>✅ Optimización de LightGBM con GridSearchCV</a:t>
            </a:r>
          </a:p>
          <a:p>
            <a:pPr algn="l" marL="420157" indent="-210078" lvl="1">
              <a:lnSpc>
                <a:spcPts val="3211"/>
              </a:lnSpc>
              <a:buFont typeface="Arial"/>
              <a:buChar char="•"/>
            </a:pPr>
            <a:r>
              <a:rPr lang="en-US" sz="1946">
                <a:solidFill>
                  <a:srgbClr val="4D1C13"/>
                </a:solidFill>
                <a:latin typeface="Anaktoria"/>
                <a:ea typeface="Anaktoria"/>
                <a:cs typeface="Anaktoria"/>
                <a:sym typeface="Anaktoria"/>
              </a:rPr>
              <a:t>Se encontraron los mejores hiper</a:t>
            </a:r>
            <a:r>
              <a:rPr lang="en-US" sz="1946" u="none">
                <a:solidFill>
                  <a:srgbClr val="4D1C13"/>
                </a:solidFill>
                <a:latin typeface="Anaktoria"/>
                <a:ea typeface="Anaktoria"/>
                <a:cs typeface="Anaktoria"/>
                <a:sym typeface="Anaktoria"/>
              </a:rPr>
              <a:t>p</a:t>
            </a:r>
            <a:r>
              <a:rPr lang="en-US" sz="1946">
                <a:solidFill>
                  <a:srgbClr val="4D1C13"/>
                </a:solidFill>
                <a:latin typeface="Anaktoria"/>
                <a:ea typeface="Anaktoria"/>
                <a:cs typeface="Anaktoria"/>
                <a:sym typeface="Anaktoria"/>
              </a:rPr>
              <a:t>a</a:t>
            </a:r>
            <a:r>
              <a:rPr lang="en-US" sz="1946" u="none">
                <a:solidFill>
                  <a:srgbClr val="4D1C13"/>
                </a:solidFill>
                <a:latin typeface="Anaktoria"/>
                <a:ea typeface="Anaktoria"/>
                <a:cs typeface="Anaktoria"/>
                <a:sym typeface="Anaktoria"/>
              </a:rPr>
              <a:t>r</a:t>
            </a:r>
            <a:r>
              <a:rPr lang="en-US" sz="1946">
                <a:solidFill>
                  <a:srgbClr val="4D1C13"/>
                </a:solidFill>
                <a:latin typeface="Anaktoria"/>
                <a:ea typeface="Anaktoria"/>
                <a:cs typeface="Anaktoria"/>
                <a:sym typeface="Anaktoria"/>
              </a:rPr>
              <a:t>ám</a:t>
            </a:r>
            <a:r>
              <a:rPr lang="en-US" sz="1946" u="none">
                <a:solidFill>
                  <a:srgbClr val="4D1C13"/>
                </a:solidFill>
                <a:latin typeface="Anaktoria"/>
                <a:ea typeface="Anaktoria"/>
                <a:cs typeface="Anaktoria"/>
                <a:sym typeface="Anaktoria"/>
              </a:rPr>
              <a:t>et</a:t>
            </a:r>
            <a:r>
              <a:rPr lang="en-US" sz="1946">
                <a:solidFill>
                  <a:srgbClr val="4D1C13"/>
                </a:solidFill>
                <a:latin typeface="Anaktoria"/>
                <a:ea typeface="Anaktoria"/>
                <a:cs typeface="Anaktoria"/>
                <a:sym typeface="Anaktoria"/>
              </a:rPr>
              <a:t>ro</a:t>
            </a:r>
            <a:r>
              <a:rPr lang="en-US" sz="1946" u="none">
                <a:solidFill>
                  <a:srgbClr val="4D1C13"/>
                </a:solidFill>
                <a:latin typeface="Anaktoria"/>
                <a:ea typeface="Anaktoria"/>
                <a:cs typeface="Anaktoria"/>
                <a:sym typeface="Anaktoria"/>
              </a:rPr>
              <a:t>s:</a:t>
            </a:r>
          </a:p>
          <a:p>
            <a:pPr algn="l" marL="840313" indent="-280104" lvl="2">
              <a:lnSpc>
                <a:spcPts val="3211"/>
              </a:lnSpc>
              <a:buFont typeface="Arial"/>
              <a:buChar char="⚬"/>
            </a:pPr>
            <a:r>
              <a:rPr lang="en-US" sz="1946">
                <a:solidFill>
                  <a:srgbClr val="4D1C13"/>
                </a:solidFill>
                <a:latin typeface="Anaktoria"/>
                <a:ea typeface="Anaktoria"/>
                <a:cs typeface="Anaktoria"/>
                <a:sym typeface="Anaktoria"/>
              </a:rPr>
              <a:t>n_estimators = 400</a:t>
            </a:r>
          </a:p>
          <a:p>
            <a:pPr algn="l" marL="840313" indent="-280104" lvl="2">
              <a:lnSpc>
                <a:spcPts val="3211"/>
              </a:lnSpc>
              <a:buFont typeface="Arial"/>
              <a:buChar char="⚬"/>
            </a:pPr>
            <a:r>
              <a:rPr lang="en-US" sz="1946">
                <a:solidFill>
                  <a:srgbClr val="4D1C13"/>
                </a:solidFill>
                <a:latin typeface="Anaktoria"/>
                <a:ea typeface="Anaktoria"/>
                <a:cs typeface="Anaktoria"/>
                <a:sym typeface="Anaktoria"/>
              </a:rPr>
              <a:t>max_depth = 10</a:t>
            </a:r>
          </a:p>
          <a:p>
            <a:pPr algn="l" marL="840313" indent="-280104" lvl="2">
              <a:lnSpc>
                <a:spcPts val="3211"/>
              </a:lnSpc>
              <a:buFont typeface="Arial"/>
              <a:buChar char="⚬"/>
            </a:pPr>
            <a:r>
              <a:rPr lang="en-US" sz="1946">
                <a:solidFill>
                  <a:srgbClr val="4D1C13"/>
                </a:solidFill>
                <a:latin typeface="Anaktoria"/>
                <a:ea typeface="Anaktoria"/>
                <a:cs typeface="Anaktoria"/>
                <a:sym typeface="Anaktoria"/>
              </a:rPr>
              <a:t>learning_rate = 0.1</a:t>
            </a:r>
          </a:p>
          <a:p>
            <a:pPr algn="l" marL="420157" indent="-210078" lvl="1">
              <a:lnSpc>
                <a:spcPts val="3211"/>
              </a:lnSpc>
              <a:buFont typeface="Arial"/>
              <a:buChar char="•"/>
            </a:pPr>
            <a:r>
              <a:rPr lang="en-US" sz="1946">
                <a:solidFill>
                  <a:srgbClr val="4D1C13"/>
                </a:solidFill>
                <a:latin typeface="Anaktoria"/>
                <a:ea typeface="Anaktoria"/>
                <a:cs typeface="Anaktoria"/>
                <a:sym typeface="Anaktoria"/>
              </a:rPr>
              <a:t>Con estos ajust</a:t>
            </a:r>
            <a:r>
              <a:rPr lang="en-US" sz="1946">
                <a:solidFill>
                  <a:srgbClr val="4D1C13"/>
                </a:solidFill>
                <a:latin typeface="Anaktoria"/>
                <a:ea typeface="Anaktoria"/>
                <a:cs typeface="Anaktoria"/>
                <a:sym typeface="Anaktoria"/>
              </a:rPr>
              <a:t>es, se logró un MSE de 3.94 y un</a:t>
            </a:r>
            <a:r>
              <a:rPr lang="en-US" sz="1946" u="none">
                <a:solidFill>
                  <a:srgbClr val="4D1C13"/>
                </a:solidFill>
                <a:latin typeface="Anaktoria"/>
                <a:ea typeface="Anaktoria"/>
                <a:cs typeface="Anaktoria"/>
                <a:sym typeface="Anaktoria"/>
              </a:rPr>
              <a:t> R²</a:t>
            </a:r>
            <a:r>
              <a:rPr lang="en-US" sz="1946">
                <a:solidFill>
                  <a:srgbClr val="4D1C13"/>
                </a:solidFill>
                <a:latin typeface="Anaktoria"/>
                <a:ea typeface="Anaktoria"/>
                <a:cs typeface="Anaktoria"/>
                <a:sym typeface="Anaktoria"/>
              </a:rPr>
              <a:t> d</a:t>
            </a:r>
            <a:r>
              <a:rPr lang="en-US" sz="1946" u="none">
                <a:solidFill>
                  <a:srgbClr val="4D1C13"/>
                </a:solidFill>
                <a:latin typeface="Anaktoria"/>
                <a:ea typeface="Anaktoria"/>
                <a:cs typeface="Anaktoria"/>
                <a:sym typeface="Anaktoria"/>
              </a:rPr>
              <a:t>e </a:t>
            </a:r>
            <a:r>
              <a:rPr lang="en-US" sz="1946">
                <a:solidFill>
                  <a:srgbClr val="4D1C13"/>
                </a:solidFill>
                <a:latin typeface="Anaktoria"/>
                <a:ea typeface="Anaktoria"/>
                <a:cs typeface="Anaktoria"/>
                <a:sym typeface="Anaktoria"/>
              </a:rPr>
              <a:t>0.5146,</a:t>
            </a:r>
            <a:r>
              <a:rPr lang="en-US" sz="1946" u="none">
                <a:solidFill>
                  <a:srgbClr val="4D1C13"/>
                </a:solidFill>
                <a:latin typeface="Anaktoria"/>
                <a:ea typeface="Anaktoria"/>
                <a:cs typeface="Anaktoria"/>
                <a:sym typeface="Anaktoria"/>
              </a:rPr>
              <a:t> c</a:t>
            </a:r>
            <a:r>
              <a:rPr lang="en-US" sz="1946">
                <a:solidFill>
                  <a:srgbClr val="4D1C13"/>
                </a:solidFill>
                <a:latin typeface="Anaktoria"/>
                <a:ea typeface="Anaktoria"/>
                <a:cs typeface="Anaktoria"/>
                <a:sym typeface="Anaktoria"/>
              </a:rPr>
              <a:t>onvi</a:t>
            </a:r>
            <a:r>
              <a:rPr lang="en-US" sz="1946" u="none">
                <a:solidFill>
                  <a:srgbClr val="4D1C13"/>
                </a:solidFill>
                <a:latin typeface="Anaktoria"/>
                <a:ea typeface="Anaktoria"/>
                <a:cs typeface="Anaktoria"/>
                <a:sym typeface="Anaktoria"/>
              </a:rPr>
              <a:t>rtiéndose e</a:t>
            </a:r>
            <a:r>
              <a:rPr lang="en-US" sz="1946">
                <a:solidFill>
                  <a:srgbClr val="4D1C13"/>
                </a:solidFill>
                <a:latin typeface="Anaktoria"/>
                <a:ea typeface="Anaktoria"/>
                <a:cs typeface="Anaktoria"/>
                <a:sym typeface="Anaktoria"/>
              </a:rPr>
              <a:t>n el mejor modelo.</a:t>
            </a:r>
          </a:p>
          <a:p>
            <a:pPr algn="ctr" marL="0" indent="0" lvl="0">
              <a:lnSpc>
                <a:spcPts val="2716"/>
              </a:lnSpc>
            </a:pPr>
          </a:p>
        </p:txBody>
      </p:sp>
      <p:sp>
        <p:nvSpPr>
          <p:cNvPr name="Freeform 14" id="14"/>
          <p:cNvSpPr/>
          <p:nvPr/>
        </p:nvSpPr>
        <p:spPr>
          <a:xfrm flipH="true" flipV="false" rot="0">
            <a:off x="6108431" y="6831143"/>
            <a:ext cx="2005791" cy="3876494"/>
          </a:xfrm>
          <a:custGeom>
            <a:avLst/>
            <a:gdLst/>
            <a:ahLst/>
            <a:cxnLst/>
            <a:rect r="r" b="b" t="t" l="l"/>
            <a:pathLst>
              <a:path h="3876494" w="2005791">
                <a:moveTo>
                  <a:pt x="2005791" y="0"/>
                </a:moveTo>
                <a:lnTo>
                  <a:pt x="0" y="0"/>
                </a:lnTo>
                <a:lnTo>
                  <a:pt x="0" y="3876494"/>
                </a:lnTo>
                <a:lnTo>
                  <a:pt x="2005791" y="3876494"/>
                </a:lnTo>
                <a:lnTo>
                  <a:pt x="2005791" y="0"/>
                </a:lnTo>
                <a:close/>
              </a:path>
            </a:pathLst>
          </a:custGeom>
          <a:blipFill>
            <a:blip r:embed="rId5">
              <a:extLst>
                <a:ext uri="{96DAC541-7B7A-43D3-8B79-37D633B846F1}">
                  <asvg:svgBlip xmlns:asvg="http://schemas.microsoft.com/office/drawing/2016/SVG/main" r:embed="rId6"/>
                </a:ext>
              </a:extLst>
            </a:blip>
            <a:stretch>
              <a:fillRect l="-147885" t="-16524" r="0" b="0"/>
            </a:stretch>
          </a:blipFill>
        </p:spPr>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323110" y="-495198"/>
            <a:ext cx="5736587" cy="5876145"/>
          </a:xfrm>
          <a:custGeom>
            <a:avLst/>
            <a:gdLst/>
            <a:ahLst/>
            <a:cxnLst/>
            <a:rect r="r" b="b" t="t" l="l"/>
            <a:pathLst>
              <a:path h="5876145" w="5736587">
                <a:moveTo>
                  <a:pt x="0" y="0"/>
                </a:moveTo>
                <a:lnTo>
                  <a:pt x="5736586" y="0"/>
                </a:lnTo>
                <a:lnTo>
                  <a:pt x="5736586" y="5876145"/>
                </a:lnTo>
                <a:lnTo>
                  <a:pt x="0" y="5876145"/>
                </a:lnTo>
                <a:lnTo>
                  <a:pt x="0" y="0"/>
                </a:lnTo>
                <a:close/>
              </a:path>
            </a:pathLst>
          </a:custGeom>
          <a:blipFill>
            <a:blip r:embed="rId2"/>
            <a:stretch>
              <a:fillRect l="0" t="0" r="0" b="0"/>
            </a:stretch>
          </a:blipFill>
        </p:spPr>
      </p:sp>
      <p:sp>
        <p:nvSpPr>
          <p:cNvPr name="Freeform 3" id="3"/>
          <p:cNvSpPr/>
          <p:nvPr/>
        </p:nvSpPr>
        <p:spPr>
          <a:xfrm flipH="false" flipV="false" rot="-5282695">
            <a:off x="-2571081" y="2881622"/>
            <a:ext cx="8647921" cy="8858305"/>
          </a:xfrm>
          <a:custGeom>
            <a:avLst/>
            <a:gdLst/>
            <a:ahLst/>
            <a:cxnLst/>
            <a:rect r="r" b="b" t="t" l="l"/>
            <a:pathLst>
              <a:path h="8858305" w="8647921">
                <a:moveTo>
                  <a:pt x="0" y="0"/>
                </a:moveTo>
                <a:lnTo>
                  <a:pt x="8647921" y="0"/>
                </a:lnTo>
                <a:lnTo>
                  <a:pt x="8647921" y="8858305"/>
                </a:lnTo>
                <a:lnTo>
                  <a:pt x="0" y="8858305"/>
                </a:lnTo>
                <a:lnTo>
                  <a:pt x="0" y="0"/>
                </a:lnTo>
                <a:close/>
              </a:path>
            </a:pathLst>
          </a:custGeom>
          <a:blipFill>
            <a:blip r:embed="rId2"/>
            <a:stretch>
              <a:fillRect l="0" t="0" r="0" b="0"/>
            </a:stretch>
          </a:blipFill>
        </p:spPr>
      </p:sp>
      <p:sp>
        <p:nvSpPr>
          <p:cNvPr name="Freeform 4" id="4"/>
          <p:cNvSpPr/>
          <p:nvPr/>
        </p:nvSpPr>
        <p:spPr>
          <a:xfrm flipH="false" flipV="false" rot="0">
            <a:off x="2758776" y="-3125747"/>
            <a:ext cx="5736587" cy="5876145"/>
          </a:xfrm>
          <a:custGeom>
            <a:avLst/>
            <a:gdLst/>
            <a:ahLst/>
            <a:cxnLst/>
            <a:rect r="r" b="b" t="t" l="l"/>
            <a:pathLst>
              <a:path h="5876145" w="5736587">
                <a:moveTo>
                  <a:pt x="0" y="0"/>
                </a:moveTo>
                <a:lnTo>
                  <a:pt x="5736586" y="0"/>
                </a:lnTo>
                <a:lnTo>
                  <a:pt x="5736586" y="5876145"/>
                </a:lnTo>
                <a:lnTo>
                  <a:pt x="0" y="5876145"/>
                </a:lnTo>
                <a:lnTo>
                  <a:pt x="0" y="0"/>
                </a:lnTo>
                <a:close/>
              </a:path>
            </a:pathLst>
          </a:custGeom>
          <a:blipFill>
            <a:blip r:embed="rId2"/>
            <a:stretch>
              <a:fillRect l="0" t="0" r="0" b="0"/>
            </a:stretch>
          </a:blipFill>
        </p:spPr>
      </p:sp>
      <p:sp>
        <p:nvSpPr>
          <p:cNvPr name="Freeform 5" id="5"/>
          <p:cNvSpPr/>
          <p:nvPr/>
        </p:nvSpPr>
        <p:spPr>
          <a:xfrm flipH="false" flipV="false" rot="0">
            <a:off x="4793240" y="5167609"/>
            <a:ext cx="5736587" cy="5876145"/>
          </a:xfrm>
          <a:custGeom>
            <a:avLst/>
            <a:gdLst/>
            <a:ahLst/>
            <a:cxnLst/>
            <a:rect r="r" b="b" t="t" l="l"/>
            <a:pathLst>
              <a:path h="5876145" w="5736587">
                <a:moveTo>
                  <a:pt x="0" y="0"/>
                </a:moveTo>
                <a:lnTo>
                  <a:pt x="5736586" y="0"/>
                </a:lnTo>
                <a:lnTo>
                  <a:pt x="5736586" y="5876145"/>
                </a:lnTo>
                <a:lnTo>
                  <a:pt x="0" y="5876145"/>
                </a:lnTo>
                <a:lnTo>
                  <a:pt x="0" y="0"/>
                </a:lnTo>
                <a:close/>
              </a:path>
            </a:pathLst>
          </a:custGeom>
          <a:blipFill>
            <a:blip r:embed="rId2"/>
            <a:stretch>
              <a:fillRect l="0" t="0" r="0" b="0"/>
            </a:stretch>
          </a:blipFill>
        </p:spPr>
      </p:sp>
      <p:sp>
        <p:nvSpPr>
          <p:cNvPr name="Freeform 6" id="6"/>
          <p:cNvSpPr/>
          <p:nvPr/>
        </p:nvSpPr>
        <p:spPr>
          <a:xfrm flipH="false" flipV="false" rot="0">
            <a:off x="5244165" y="-81968"/>
            <a:ext cx="6748925" cy="6913112"/>
          </a:xfrm>
          <a:custGeom>
            <a:avLst/>
            <a:gdLst/>
            <a:ahLst/>
            <a:cxnLst/>
            <a:rect r="r" b="b" t="t" l="l"/>
            <a:pathLst>
              <a:path h="6913112" w="6748925">
                <a:moveTo>
                  <a:pt x="0" y="0"/>
                </a:moveTo>
                <a:lnTo>
                  <a:pt x="6748925" y="0"/>
                </a:lnTo>
                <a:lnTo>
                  <a:pt x="6748925" y="6913111"/>
                </a:lnTo>
                <a:lnTo>
                  <a:pt x="0" y="6913111"/>
                </a:lnTo>
                <a:lnTo>
                  <a:pt x="0" y="0"/>
                </a:lnTo>
                <a:close/>
              </a:path>
            </a:pathLst>
          </a:custGeom>
          <a:blipFill>
            <a:blip r:embed="rId2"/>
            <a:stretch>
              <a:fillRect l="0" t="0" r="0" b="0"/>
            </a:stretch>
          </a:blipFill>
        </p:spPr>
      </p:sp>
      <p:sp>
        <p:nvSpPr>
          <p:cNvPr name="Freeform 7" id="7"/>
          <p:cNvSpPr/>
          <p:nvPr/>
        </p:nvSpPr>
        <p:spPr>
          <a:xfrm flipH="false" flipV="false" rot="5284184">
            <a:off x="-2245690" y="8106557"/>
            <a:ext cx="4163966" cy="4304852"/>
          </a:xfrm>
          <a:custGeom>
            <a:avLst/>
            <a:gdLst/>
            <a:ahLst/>
            <a:cxnLst/>
            <a:rect r="r" b="b" t="t" l="l"/>
            <a:pathLst>
              <a:path h="4304852" w="4163966">
                <a:moveTo>
                  <a:pt x="0" y="0"/>
                </a:moveTo>
                <a:lnTo>
                  <a:pt x="4163966" y="0"/>
                </a:lnTo>
                <a:lnTo>
                  <a:pt x="4163966" y="4304852"/>
                </a:lnTo>
                <a:lnTo>
                  <a:pt x="0" y="430485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4462938">
            <a:off x="-1024898" y="-798542"/>
            <a:ext cx="4480983" cy="4589996"/>
          </a:xfrm>
          <a:custGeom>
            <a:avLst/>
            <a:gdLst/>
            <a:ahLst/>
            <a:cxnLst/>
            <a:rect r="r" b="b" t="t" l="l"/>
            <a:pathLst>
              <a:path h="4589996" w="4480983">
                <a:moveTo>
                  <a:pt x="0" y="0"/>
                </a:moveTo>
                <a:lnTo>
                  <a:pt x="4480983" y="0"/>
                </a:lnTo>
                <a:lnTo>
                  <a:pt x="4480983" y="4589996"/>
                </a:lnTo>
                <a:lnTo>
                  <a:pt x="0" y="4589996"/>
                </a:lnTo>
                <a:lnTo>
                  <a:pt x="0" y="0"/>
                </a:lnTo>
                <a:close/>
              </a:path>
            </a:pathLst>
          </a:custGeom>
          <a:blipFill>
            <a:blip r:embed="rId2"/>
            <a:stretch>
              <a:fillRect l="0" t="0" r="0" b="0"/>
            </a:stretch>
          </a:blipFill>
        </p:spPr>
      </p:sp>
      <p:sp>
        <p:nvSpPr>
          <p:cNvPr name="Freeform 9" id="9"/>
          <p:cNvSpPr/>
          <p:nvPr/>
        </p:nvSpPr>
        <p:spPr>
          <a:xfrm flipH="false" flipV="false" rot="-8903731">
            <a:off x="1646309" y="1969688"/>
            <a:ext cx="4271057" cy="4374962"/>
          </a:xfrm>
          <a:custGeom>
            <a:avLst/>
            <a:gdLst/>
            <a:ahLst/>
            <a:cxnLst/>
            <a:rect r="r" b="b" t="t" l="l"/>
            <a:pathLst>
              <a:path h="4374962" w="4271057">
                <a:moveTo>
                  <a:pt x="0" y="0"/>
                </a:moveTo>
                <a:lnTo>
                  <a:pt x="4271057" y="0"/>
                </a:lnTo>
                <a:lnTo>
                  <a:pt x="4271057" y="4374962"/>
                </a:lnTo>
                <a:lnTo>
                  <a:pt x="0" y="4374962"/>
                </a:lnTo>
                <a:lnTo>
                  <a:pt x="0" y="0"/>
                </a:lnTo>
                <a:close/>
              </a:path>
            </a:pathLst>
          </a:custGeom>
          <a:blipFill>
            <a:blip r:embed="rId2"/>
            <a:stretch>
              <a:fillRect l="0" t="0" r="0" b="0"/>
            </a:stretch>
          </a:blipFill>
        </p:spPr>
      </p:sp>
      <p:sp>
        <p:nvSpPr>
          <p:cNvPr name="Freeform 10" id="10"/>
          <p:cNvSpPr/>
          <p:nvPr/>
        </p:nvSpPr>
        <p:spPr>
          <a:xfrm flipH="false" flipV="false" rot="5284184">
            <a:off x="6411591" y="9100284"/>
            <a:ext cx="2016295" cy="2084516"/>
          </a:xfrm>
          <a:custGeom>
            <a:avLst/>
            <a:gdLst/>
            <a:ahLst/>
            <a:cxnLst/>
            <a:rect r="r" b="b" t="t" l="l"/>
            <a:pathLst>
              <a:path h="2084516" w="2016295">
                <a:moveTo>
                  <a:pt x="0" y="0"/>
                </a:moveTo>
                <a:lnTo>
                  <a:pt x="2016295" y="0"/>
                </a:lnTo>
                <a:lnTo>
                  <a:pt x="2016295" y="2084516"/>
                </a:lnTo>
                <a:lnTo>
                  <a:pt x="0" y="208451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1" id="11"/>
          <p:cNvSpPr/>
          <p:nvPr/>
        </p:nvSpPr>
        <p:spPr>
          <a:xfrm flipH="false" flipV="false" rot="-8903731">
            <a:off x="3914426" y="1694732"/>
            <a:ext cx="2793317" cy="2861272"/>
          </a:xfrm>
          <a:custGeom>
            <a:avLst/>
            <a:gdLst/>
            <a:ahLst/>
            <a:cxnLst/>
            <a:rect r="r" b="b" t="t" l="l"/>
            <a:pathLst>
              <a:path h="2861272" w="2793317">
                <a:moveTo>
                  <a:pt x="0" y="0"/>
                </a:moveTo>
                <a:lnTo>
                  <a:pt x="2793317" y="0"/>
                </a:lnTo>
                <a:lnTo>
                  <a:pt x="2793317" y="2861272"/>
                </a:lnTo>
                <a:lnTo>
                  <a:pt x="0" y="2861272"/>
                </a:lnTo>
                <a:lnTo>
                  <a:pt x="0" y="0"/>
                </a:lnTo>
                <a:close/>
              </a:path>
            </a:pathLst>
          </a:custGeom>
          <a:blipFill>
            <a:blip r:embed="rId2"/>
            <a:stretch>
              <a:fillRect l="0" t="0" r="0" b="0"/>
            </a:stretch>
          </a:blipFill>
        </p:spPr>
      </p:sp>
      <p:sp>
        <p:nvSpPr>
          <p:cNvPr name="TextBox 12" id="12"/>
          <p:cNvSpPr txBox="true"/>
          <p:nvPr/>
        </p:nvSpPr>
        <p:spPr>
          <a:xfrm rot="0">
            <a:off x="1703140" y="323705"/>
            <a:ext cx="4153720" cy="756039"/>
          </a:xfrm>
          <a:prstGeom prst="rect">
            <a:avLst/>
          </a:prstGeom>
        </p:spPr>
        <p:txBody>
          <a:bodyPr anchor="t" rtlCol="false" tIns="0" lIns="0" bIns="0" rIns="0">
            <a:spAutoFit/>
          </a:bodyPr>
          <a:lstStyle/>
          <a:p>
            <a:pPr algn="l" marL="0" indent="0" lvl="0">
              <a:lnSpc>
                <a:spcPts val="5668"/>
              </a:lnSpc>
              <a:spcBef>
                <a:spcPct val="0"/>
              </a:spcBef>
            </a:pPr>
            <a:r>
              <a:rPr lang="en-US" sz="5398">
                <a:solidFill>
                  <a:srgbClr val="4D1C13"/>
                </a:solidFill>
                <a:latin typeface="Girassol"/>
                <a:ea typeface="Girassol"/>
                <a:cs typeface="Girassol"/>
                <a:sym typeface="Girassol"/>
              </a:rPr>
              <a:t>conclusiones</a:t>
            </a:r>
          </a:p>
        </p:txBody>
      </p:sp>
      <p:sp>
        <p:nvSpPr>
          <p:cNvPr name="TextBox 13" id="13"/>
          <p:cNvSpPr txBox="true"/>
          <p:nvPr/>
        </p:nvSpPr>
        <p:spPr>
          <a:xfrm rot="0">
            <a:off x="271857" y="1792902"/>
            <a:ext cx="7147881" cy="3926198"/>
          </a:xfrm>
          <a:prstGeom prst="rect">
            <a:avLst/>
          </a:prstGeom>
        </p:spPr>
        <p:txBody>
          <a:bodyPr anchor="t" rtlCol="false" tIns="0" lIns="0" bIns="0" rIns="0">
            <a:spAutoFit/>
          </a:bodyPr>
          <a:lstStyle/>
          <a:p>
            <a:pPr algn="l">
              <a:lnSpc>
                <a:spcPts val="3211"/>
              </a:lnSpc>
            </a:pPr>
            <a:r>
              <a:rPr lang="en-US" sz="1946">
                <a:solidFill>
                  <a:srgbClr val="4D1C13"/>
                </a:solidFill>
                <a:latin typeface="Anaktoria"/>
                <a:ea typeface="Anaktoria"/>
                <a:cs typeface="Anaktoria"/>
                <a:sym typeface="Anaktoria"/>
              </a:rPr>
              <a:t>✅ LightGBM optimizado es el mejor modelo</a:t>
            </a:r>
          </a:p>
          <a:p>
            <a:pPr algn="l" marL="420157" indent="-210078" lvl="1">
              <a:lnSpc>
                <a:spcPts val="3211"/>
              </a:lnSpc>
              <a:buFont typeface="Arial"/>
              <a:buChar char="•"/>
            </a:pPr>
            <a:r>
              <a:rPr lang="en-US" sz="1946">
                <a:solidFill>
                  <a:srgbClr val="4D1C13"/>
                </a:solidFill>
                <a:latin typeface="Anaktoria"/>
                <a:ea typeface="Anaktoria"/>
                <a:cs typeface="Anaktoria"/>
                <a:sym typeface="Anaktoria"/>
              </a:rPr>
              <a:t>Explica el 51.46% de la variabilidad en la puntuación de los vinos.</a:t>
            </a:r>
          </a:p>
          <a:p>
            <a:pPr algn="l" marL="420157" indent="-210078" lvl="1">
              <a:lnSpc>
                <a:spcPts val="3211"/>
              </a:lnSpc>
              <a:buFont typeface="Arial"/>
              <a:buChar char="•"/>
            </a:pPr>
            <a:r>
              <a:rPr lang="en-US" sz="1946">
                <a:solidFill>
                  <a:srgbClr val="4D1C13"/>
                </a:solidFill>
                <a:latin typeface="Anaktoria"/>
                <a:ea typeface="Anaktoria"/>
                <a:cs typeface="Anaktoria"/>
                <a:sym typeface="Anaktoria"/>
              </a:rPr>
              <a:t>Tiene</a:t>
            </a:r>
            <a:r>
              <a:rPr lang="en-US" sz="1946">
                <a:solidFill>
                  <a:srgbClr val="4D1C13"/>
                </a:solidFill>
                <a:latin typeface="Anaktoria"/>
                <a:ea typeface="Anaktoria"/>
                <a:cs typeface="Anaktoria"/>
                <a:sym typeface="Anaktoria"/>
              </a:rPr>
              <a:t> un MSE de 3.94, lo que indica un margen de error bajo.</a:t>
            </a:r>
          </a:p>
          <a:p>
            <a:pPr algn="l">
              <a:lnSpc>
                <a:spcPts val="3211"/>
              </a:lnSpc>
            </a:pPr>
            <a:r>
              <a:rPr lang="en-US" sz="1946">
                <a:solidFill>
                  <a:srgbClr val="4D1C13"/>
                </a:solidFill>
                <a:latin typeface="Anaktoria"/>
                <a:ea typeface="Anaktoria"/>
                <a:cs typeface="Anaktoria"/>
                <a:sym typeface="Anaktoria"/>
              </a:rPr>
              <a:t>✅ Factores clave en la predicción</a:t>
            </a:r>
          </a:p>
          <a:p>
            <a:pPr algn="l" marL="420157" indent="-210078" lvl="1">
              <a:lnSpc>
                <a:spcPts val="3211"/>
              </a:lnSpc>
              <a:buFont typeface="Arial"/>
              <a:buChar char="•"/>
            </a:pPr>
            <a:r>
              <a:rPr lang="en-US" sz="1946">
                <a:solidFill>
                  <a:srgbClr val="4D1C13"/>
                </a:solidFill>
                <a:latin typeface="Anaktoria"/>
                <a:ea typeface="Anaktoria"/>
                <a:cs typeface="Anaktoria"/>
                <a:sym typeface="Anaktoria"/>
              </a:rPr>
              <a:t>Preci</a:t>
            </a:r>
            <a:r>
              <a:rPr lang="en-US" sz="1946">
                <a:solidFill>
                  <a:srgbClr val="4D1C13"/>
                </a:solidFill>
                <a:latin typeface="Anaktoria"/>
                <a:ea typeface="Anaktoria"/>
                <a:cs typeface="Anaktoria"/>
                <a:sym typeface="Anaktoria"/>
              </a:rPr>
              <a:t>o: Se encontró que influye, pero no de manera lineal.</a:t>
            </a:r>
          </a:p>
          <a:p>
            <a:pPr algn="l" marL="420157" indent="-210078" lvl="1">
              <a:lnSpc>
                <a:spcPts val="3211"/>
              </a:lnSpc>
              <a:buFont typeface="Arial"/>
              <a:buChar char="•"/>
            </a:pPr>
            <a:r>
              <a:rPr lang="en-US" sz="1946">
                <a:solidFill>
                  <a:srgbClr val="4D1C13"/>
                </a:solidFill>
                <a:latin typeface="Anaktoria"/>
                <a:ea typeface="Anaktoria"/>
                <a:cs typeface="Anaktoria"/>
                <a:sym typeface="Anaktoria"/>
              </a:rPr>
              <a:t>Prov</a:t>
            </a:r>
            <a:r>
              <a:rPr lang="en-US" sz="1946">
                <a:solidFill>
                  <a:srgbClr val="4D1C13"/>
                </a:solidFill>
                <a:latin typeface="Anaktoria"/>
                <a:ea typeface="Anaktoria"/>
                <a:cs typeface="Anaktoria"/>
                <a:sym typeface="Anaktoria"/>
              </a:rPr>
              <a:t>incia y variedad: Son variables fundamentales en la predicción.</a:t>
            </a:r>
          </a:p>
          <a:p>
            <a:pPr algn="l">
              <a:lnSpc>
                <a:spcPts val="3211"/>
              </a:lnSpc>
            </a:pPr>
            <a:r>
              <a:rPr lang="en-US" sz="1946">
                <a:solidFill>
                  <a:srgbClr val="4D1C13"/>
                </a:solidFill>
                <a:latin typeface="Anaktoria"/>
                <a:ea typeface="Anaktoria"/>
                <a:cs typeface="Anaktoria"/>
                <a:sym typeface="Anaktoria"/>
              </a:rPr>
              <a:t>✅ Mejoras posibles</a:t>
            </a:r>
          </a:p>
          <a:p>
            <a:pPr algn="l" marL="420157" indent="-210078" lvl="1">
              <a:lnSpc>
                <a:spcPts val="3211"/>
              </a:lnSpc>
              <a:buFont typeface="Arial"/>
              <a:buChar char="•"/>
            </a:pPr>
            <a:r>
              <a:rPr lang="en-US" sz="1946">
                <a:solidFill>
                  <a:srgbClr val="4D1C13"/>
                </a:solidFill>
                <a:latin typeface="Anaktoria"/>
                <a:ea typeface="Anaktoria"/>
                <a:cs typeface="Anaktoria"/>
                <a:sym typeface="Anaktoria"/>
              </a:rPr>
              <a:t>Incor</a:t>
            </a:r>
            <a:r>
              <a:rPr lang="en-US" sz="1946" u="none">
                <a:solidFill>
                  <a:srgbClr val="4D1C13"/>
                </a:solidFill>
                <a:latin typeface="Anaktoria"/>
                <a:ea typeface="Anaktoria"/>
                <a:cs typeface="Anaktoria"/>
                <a:sym typeface="Anaktoria"/>
              </a:rPr>
              <a:t>por</a:t>
            </a:r>
            <a:r>
              <a:rPr lang="en-US" sz="1946">
                <a:solidFill>
                  <a:srgbClr val="4D1C13"/>
                </a:solidFill>
                <a:latin typeface="Anaktoria"/>
                <a:ea typeface="Anaktoria"/>
                <a:cs typeface="Anaktoria"/>
                <a:sym typeface="Anaktoria"/>
              </a:rPr>
              <a:t>a</a:t>
            </a:r>
            <a:r>
              <a:rPr lang="en-US" sz="1946" u="none">
                <a:solidFill>
                  <a:srgbClr val="4D1C13"/>
                </a:solidFill>
                <a:latin typeface="Anaktoria"/>
                <a:ea typeface="Anaktoria"/>
                <a:cs typeface="Anaktoria"/>
                <a:sym typeface="Anaktoria"/>
              </a:rPr>
              <a:t>r </a:t>
            </a:r>
            <a:r>
              <a:rPr lang="en-US" sz="1946">
                <a:solidFill>
                  <a:srgbClr val="4D1C13"/>
                </a:solidFill>
                <a:latin typeface="Anaktoria"/>
                <a:ea typeface="Anaktoria"/>
                <a:cs typeface="Anaktoria"/>
                <a:sym typeface="Anaktoria"/>
              </a:rPr>
              <a:t>más variables, como clima </a:t>
            </a:r>
            <a:r>
              <a:rPr lang="en-US" sz="1946">
                <a:solidFill>
                  <a:srgbClr val="4D1C13"/>
                </a:solidFill>
                <a:latin typeface="Anaktoria"/>
                <a:ea typeface="Anaktoria"/>
                <a:cs typeface="Anaktoria"/>
                <a:sym typeface="Anaktoria"/>
              </a:rPr>
              <a:t>o tipo d</a:t>
            </a:r>
            <a:r>
              <a:rPr lang="en-US" sz="1946">
                <a:solidFill>
                  <a:srgbClr val="4D1C13"/>
                </a:solidFill>
                <a:latin typeface="Anaktoria"/>
                <a:ea typeface="Anaktoria"/>
                <a:cs typeface="Anaktoria"/>
                <a:sym typeface="Anaktoria"/>
              </a:rPr>
              <a:t>e suelo.</a:t>
            </a:r>
          </a:p>
          <a:p>
            <a:pPr algn="l" marL="420157" indent="-210078" lvl="1">
              <a:lnSpc>
                <a:spcPts val="3211"/>
              </a:lnSpc>
              <a:buFont typeface="Arial"/>
              <a:buChar char="•"/>
            </a:pPr>
            <a:r>
              <a:rPr lang="en-US" sz="1946">
                <a:solidFill>
                  <a:srgbClr val="4D1C13"/>
                </a:solidFill>
                <a:latin typeface="Anaktoria"/>
                <a:ea typeface="Anaktoria"/>
                <a:cs typeface="Anaktoria"/>
                <a:sym typeface="Anaktoria"/>
              </a:rPr>
              <a:t>Aplicar técnicas de f</a:t>
            </a:r>
            <a:r>
              <a:rPr lang="en-US" sz="1946" u="none">
                <a:solidFill>
                  <a:srgbClr val="4D1C13"/>
                </a:solidFill>
                <a:latin typeface="Anaktoria"/>
                <a:ea typeface="Anaktoria"/>
                <a:cs typeface="Anaktoria"/>
                <a:sym typeface="Anaktoria"/>
              </a:rPr>
              <a:t>eature e</a:t>
            </a:r>
            <a:r>
              <a:rPr lang="en-US" sz="1946">
                <a:solidFill>
                  <a:srgbClr val="4D1C13"/>
                </a:solidFill>
                <a:latin typeface="Anaktoria"/>
                <a:ea typeface="Anaktoria"/>
                <a:cs typeface="Anaktoria"/>
                <a:sym typeface="Anaktoria"/>
              </a:rPr>
              <a:t>ngineering avanzadas.</a:t>
            </a:r>
          </a:p>
          <a:p>
            <a:pPr algn="ctr" marL="0" indent="0" lvl="0">
              <a:lnSpc>
                <a:spcPts val="2716"/>
              </a:lnSpc>
            </a:pPr>
          </a:p>
        </p:txBody>
      </p:sp>
      <p:sp>
        <p:nvSpPr>
          <p:cNvPr name="Freeform 14" id="14"/>
          <p:cNvSpPr/>
          <p:nvPr/>
        </p:nvSpPr>
        <p:spPr>
          <a:xfrm flipH="true" flipV="false" rot="-2219085">
            <a:off x="418868" y="5670388"/>
            <a:ext cx="4679815" cy="5348360"/>
          </a:xfrm>
          <a:custGeom>
            <a:avLst/>
            <a:gdLst/>
            <a:ahLst/>
            <a:cxnLst/>
            <a:rect r="r" b="b" t="t" l="l"/>
            <a:pathLst>
              <a:path h="5348360" w="4679815">
                <a:moveTo>
                  <a:pt x="4679815" y="0"/>
                </a:moveTo>
                <a:lnTo>
                  <a:pt x="0" y="0"/>
                </a:lnTo>
                <a:lnTo>
                  <a:pt x="0" y="5348360"/>
                </a:lnTo>
                <a:lnTo>
                  <a:pt x="4679815" y="5348360"/>
                </a:lnTo>
                <a:lnTo>
                  <a:pt x="4679815"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517901" y="-696100"/>
            <a:ext cx="5824731" cy="5966433"/>
          </a:xfrm>
          <a:custGeom>
            <a:avLst/>
            <a:gdLst/>
            <a:ahLst/>
            <a:cxnLst/>
            <a:rect r="r" b="b" t="t" l="l"/>
            <a:pathLst>
              <a:path h="5966433" w="5824731">
                <a:moveTo>
                  <a:pt x="0" y="0"/>
                </a:moveTo>
                <a:lnTo>
                  <a:pt x="5824730" y="0"/>
                </a:lnTo>
                <a:lnTo>
                  <a:pt x="5824730" y="5966433"/>
                </a:lnTo>
                <a:lnTo>
                  <a:pt x="0" y="5966433"/>
                </a:lnTo>
                <a:lnTo>
                  <a:pt x="0" y="0"/>
                </a:lnTo>
                <a:close/>
              </a:path>
            </a:pathLst>
          </a:custGeom>
          <a:blipFill>
            <a:blip r:embed="rId2"/>
            <a:stretch>
              <a:fillRect l="0" t="0" r="0" b="0"/>
            </a:stretch>
          </a:blipFill>
        </p:spPr>
      </p:sp>
      <p:sp>
        <p:nvSpPr>
          <p:cNvPr name="Freeform 3" id="3"/>
          <p:cNvSpPr/>
          <p:nvPr/>
        </p:nvSpPr>
        <p:spPr>
          <a:xfrm flipH="false" flipV="false" rot="-5282695">
            <a:off x="-2785047" y="2732606"/>
            <a:ext cx="8780798" cy="8994415"/>
          </a:xfrm>
          <a:custGeom>
            <a:avLst/>
            <a:gdLst/>
            <a:ahLst/>
            <a:cxnLst/>
            <a:rect r="r" b="b" t="t" l="l"/>
            <a:pathLst>
              <a:path h="8994415" w="8780798">
                <a:moveTo>
                  <a:pt x="0" y="0"/>
                </a:moveTo>
                <a:lnTo>
                  <a:pt x="8780798" y="0"/>
                </a:lnTo>
                <a:lnTo>
                  <a:pt x="8780798" y="8994415"/>
                </a:lnTo>
                <a:lnTo>
                  <a:pt x="0" y="8994415"/>
                </a:lnTo>
                <a:lnTo>
                  <a:pt x="0" y="0"/>
                </a:lnTo>
                <a:close/>
              </a:path>
            </a:pathLst>
          </a:custGeom>
          <a:blipFill>
            <a:blip r:embed="rId2"/>
            <a:stretch>
              <a:fillRect l="0" t="0" r="0" b="0"/>
            </a:stretch>
          </a:blipFill>
        </p:spPr>
      </p:sp>
      <p:sp>
        <p:nvSpPr>
          <p:cNvPr name="Freeform 4" id="4"/>
          <p:cNvSpPr/>
          <p:nvPr/>
        </p:nvSpPr>
        <p:spPr>
          <a:xfrm flipH="false" flipV="false" rot="0">
            <a:off x="2626704" y="-3367068"/>
            <a:ext cx="5824731" cy="5966433"/>
          </a:xfrm>
          <a:custGeom>
            <a:avLst/>
            <a:gdLst/>
            <a:ahLst/>
            <a:cxnLst/>
            <a:rect r="r" b="b" t="t" l="l"/>
            <a:pathLst>
              <a:path h="5966433" w="5824731">
                <a:moveTo>
                  <a:pt x="0" y="0"/>
                </a:moveTo>
                <a:lnTo>
                  <a:pt x="5824731" y="0"/>
                </a:lnTo>
                <a:lnTo>
                  <a:pt x="5824731" y="5966434"/>
                </a:lnTo>
                <a:lnTo>
                  <a:pt x="0" y="5966434"/>
                </a:lnTo>
                <a:lnTo>
                  <a:pt x="0" y="0"/>
                </a:lnTo>
                <a:close/>
              </a:path>
            </a:pathLst>
          </a:custGeom>
          <a:blipFill>
            <a:blip r:embed="rId2"/>
            <a:stretch>
              <a:fillRect l="0" t="0" r="0" b="0"/>
            </a:stretch>
          </a:blipFill>
        </p:spPr>
      </p:sp>
      <p:sp>
        <p:nvSpPr>
          <p:cNvPr name="Freeform 5" id="5"/>
          <p:cNvSpPr/>
          <p:nvPr/>
        </p:nvSpPr>
        <p:spPr>
          <a:xfrm flipH="false" flipV="false" rot="0">
            <a:off x="4692428" y="5053717"/>
            <a:ext cx="5824731" cy="5966433"/>
          </a:xfrm>
          <a:custGeom>
            <a:avLst/>
            <a:gdLst/>
            <a:ahLst/>
            <a:cxnLst/>
            <a:rect r="r" b="b" t="t" l="l"/>
            <a:pathLst>
              <a:path h="5966433" w="5824731">
                <a:moveTo>
                  <a:pt x="0" y="0"/>
                </a:moveTo>
                <a:lnTo>
                  <a:pt x="5824731" y="0"/>
                </a:lnTo>
                <a:lnTo>
                  <a:pt x="5824731" y="5966434"/>
                </a:lnTo>
                <a:lnTo>
                  <a:pt x="0" y="5966434"/>
                </a:lnTo>
                <a:lnTo>
                  <a:pt x="0" y="0"/>
                </a:lnTo>
                <a:close/>
              </a:path>
            </a:pathLst>
          </a:custGeom>
          <a:blipFill>
            <a:blip r:embed="rId2"/>
            <a:stretch>
              <a:fillRect l="0" t="0" r="0" b="0"/>
            </a:stretch>
          </a:blipFill>
        </p:spPr>
      </p:sp>
      <p:sp>
        <p:nvSpPr>
          <p:cNvPr name="Freeform 6" id="6"/>
          <p:cNvSpPr/>
          <p:nvPr/>
        </p:nvSpPr>
        <p:spPr>
          <a:xfrm flipH="false" flipV="false" rot="5284184">
            <a:off x="2385624" y="-1083160"/>
            <a:ext cx="7296533" cy="7543408"/>
          </a:xfrm>
          <a:custGeom>
            <a:avLst/>
            <a:gdLst/>
            <a:ahLst/>
            <a:cxnLst/>
            <a:rect r="r" b="b" t="t" l="l"/>
            <a:pathLst>
              <a:path h="7543408" w="7296533">
                <a:moveTo>
                  <a:pt x="0" y="0"/>
                </a:moveTo>
                <a:lnTo>
                  <a:pt x="7296533" y="0"/>
                </a:lnTo>
                <a:lnTo>
                  <a:pt x="7296533" y="7543408"/>
                </a:lnTo>
                <a:lnTo>
                  <a:pt x="0" y="754340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5150282" y="-276521"/>
            <a:ext cx="6852624" cy="7019333"/>
          </a:xfrm>
          <a:custGeom>
            <a:avLst/>
            <a:gdLst/>
            <a:ahLst/>
            <a:cxnLst/>
            <a:rect r="r" b="b" t="t" l="l"/>
            <a:pathLst>
              <a:path h="7019333" w="6852624">
                <a:moveTo>
                  <a:pt x="0" y="0"/>
                </a:moveTo>
                <a:lnTo>
                  <a:pt x="6852624" y="0"/>
                </a:lnTo>
                <a:lnTo>
                  <a:pt x="6852624" y="7019334"/>
                </a:lnTo>
                <a:lnTo>
                  <a:pt x="0" y="7019334"/>
                </a:lnTo>
                <a:lnTo>
                  <a:pt x="0" y="0"/>
                </a:lnTo>
                <a:close/>
              </a:path>
            </a:pathLst>
          </a:custGeom>
          <a:blipFill>
            <a:blip r:embed="rId2"/>
            <a:stretch>
              <a:fillRect l="0" t="0" r="0" b="0"/>
            </a:stretch>
          </a:blipFill>
        </p:spPr>
      </p:sp>
      <p:sp>
        <p:nvSpPr>
          <p:cNvPr name="Freeform 8" id="8"/>
          <p:cNvSpPr/>
          <p:nvPr/>
        </p:nvSpPr>
        <p:spPr>
          <a:xfrm flipH="false" flipV="false" rot="5284184">
            <a:off x="-1764484" y="7540192"/>
            <a:ext cx="5568783" cy="5757200"/>
          </a:xfrm>
          <a:custGeom>
            <a:avLst/>
            <a:gdLst/>
            <a:ahLst/>
            <a:cxnLst/>
            <a:rect r="r" b="b" t="t" l="l"/>
            <a:pathLst>
              <a:path h="5757200" w="5568783">
                <a:moveTo>
                  <a:pt x="0" y="0"/>
                </a:moveTo>
                <a:lnTo>
                  <a:pt x="5568783" y="0"/>
                </a:lnTo>
                <a:lnTo>
                  <a:pt x="5568783" y="5757200"/>
                </a:lnTo>
                <a:lnTo>
                  <a:pt x="0" y="57572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9" id="9"/>
          <p:cNvSpPr/>
          <p:nvPr/>
        </p:nvSpPr>
        <p:spPr>
          <a:xfrm flipH="false" flipV="false" rot="2006773">
            <a:off x="-1073792" y="-989163"/>
            <a:ext cx="4679815" cy="5348360"/>
          </a:xfrm>
          <a:custGeom>
            <a:avLst/>
            <a:gdLst/>
            <a:ahLst/>
            <a:cxnLst/>
            <a:rect r="r" b="b" t="t" l="l"/>
            <a:pathLst>
              <a:path h="5348360" w="4679815">
                <a:moveTo>
                  <a:pt x="0" y="0"/>
                </a:moveTo>
                <a:lnTo>
                  <a:pt x="4679815" y="0"/>
                </a:lnTo>
                <a:lnTo>
                  <a:pt x="4679815" y="5348360"/>
                </a:lnTo>
                <a:lnTo>
                  <a:pt x="0" y="534836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0" id="10"/>
          <p:cNvSpPr/>
          <p:nvPr/>
        </p:nvSpPr>
        <p:spPr>
          <a:xfrm flipH="false" flipV="false" rot="0">
            <a:off x="-171750" y="6646153"/>
            <a:ext cx="8020915" cy="5040072"/>
          </a:xfrm>
          <a:custGeom>
            <a:avLst/>
            <a:gdLst/>
            <a:ahLst/>
            <a:cxnLst/>
            <a:rect r="r" b="b" t="t" l="l"/>
            <a:pathLst>
              <a:path h="5040072" w="8020915">
                <a:moveTo>
                  <a:pt x="0" y="0"/>
                </a:moveTo>
                <a:lnTo>
                  <a:pt x="8020915" y="0"/>
                </a:lnTo>
                <a:lnTo>
                  <a:pt x="8020915" y="5040072"/>
                </a:lnTo>
                <a:lnTo>
                  <a:pt x="0" y="504007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1" id="11"/>
          <p:cNvSpPr txBox="true"/>
          <p:nvPr/>
        </p:nvSpPr>
        <p:spPr>
          <a:xfrm rot="0">
            <a:off x="624935" y="4016293"/>
            <a:ext cx="6272044" cy="2712594"/>
          </a:xfrm>
          <a:prstGeom prst="rect">
            <a:avLst/>
          </a:prstGeom>
        </p:spPr>
        <p:txBody>
          <a:bodyPr anchor="t" rtlCol="false" tIns="0" lIns="0" bIns="0" rIns="0">
            <a:spAutoFit/>
          </a:bodyPr>
          <a:lstStyle/>
          <a:p>
            <a:pPr algn="ctr">
              <a:lnSpc>
                <a:spcPts val="6874"/>
              </a:lnSpc>
            </a:pPr>
            <a:r>
              <a:rPr lang="en-US" sz="6546">
                <a:solidFill>
                  <a:srgbClr val="4D1C13"/>
                </a:solidFill>
                <a:latin typeface="Girassol"/>
                <a:ea typeface="Girassol"/>
                <a:cs typeface="Girassol"/>
                <a:sym typeface="Girassol"/>
              </a:rPr>
              <a:t>gracias</a:t>
            </a:r>
          </a:p>
          <a:p>
            <a:pPr algn="ctr">
              <a:lnSpc>
                <a:spcPts val="5614"/>
              </a:lnSpc>
            </a:pPr>
          </a:p>
          <a:p>
            <a:pPr algn="ctr">
              <a:lnSpc>
                <a:spcPts val="5614"/>
              </a:lnSpc>
            </a:pPr>
          </a:p>
          <a:p>
            <a:pPr algn="ctr">
              <a:lnSpc>
                <a:spcPts val="3409"/>
              </a:lnSpc>
              <a:spcBef>
                <a:spcPct val="0"/>
              </a:spcBef>
            </a:pPr>
            <a:r>
              <a:rPr lang="en-US" sz="3246">
                <a:solidFill>
                  <a:srgbClr val="4D1C13"/>
                </a:solidFill>
                <a:latin typeface="Girassol"/>
                <a:ea typeface="Girassol"/>
                <a:cs typeface="Girassol"/>
                <a:sym typeface="Girassol"/>
              </a:rPr>
              <a:t>lucas f. manrique aliaga</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323110" y="-495198"/>
            <a:ext cx="5736587" cy="5876145"/>
          </a:xfrm>
          <a:custGeom>
            <a:avLst/>
            <a:gdLst/>
            <a:ahLst/>
            <a:cxnLst/>
            <a:rect r="r" b="b" t="t" l="l"/>
            <a:pathLst>
              <a:path h="5876145" w="5736587">
                <a:moveTo>
                  <a:pt x="0" y="0"/>
                </a:moveTo>
                <a:lnTo>
                  <a:pt x="5736586" y="0"/>
                </a:lnTo>
                <a:lnTo>
                  <a:pt x="5736586" y="5876145"/>
                </a:lnTo>
                <a:lnTo>
                  <a:pt x="0" y="5876145"/>
                </a:lnTo>
                <a:lnTo>
                  <a:pt x="0" y="0"/>
                </a:lnTo>
                <a:close/>
              </a:path>
            </a:pathLst>
          </a:custGeom>
          <a:blipFill>
            <a:blip r:embed="rId2"/>
            <a:stretch>
              <a:fillRect l="0" t="0" r="0" b="0"/>
            </a:stretch>
          </a:blipFill>
        </p:spPr>
      </p:sp>
      <p:sp>
        <p:nvSpPr>
          <p:cNvPr name="Freeform 3" id="3"/>
          <p:cNvSpPr/>
          <p:nvPr/>
        </p:nvSpPr>
        <p:spPr>
          <a:xfrm flipH="false" flipV="false" rot="-5282695">
            <a:off x="-2571081" y="2881622"/>
            <a:ext cx="8647921" cy="8858305"/>
          </a:xfrm>
          <a:custGeom>
            <a:avLst/>
            <a:gdLst/>
            <a:ahLst/>
            <a:cxnLst/>
            <a:rect r="r" b="b" t="t" l="l"/>
            <a:pathLst>
              <a:path h="8858305" w="8647921">
                <a:moveTo>
                  <a:pt x="0" y="0"/>
                </a:moveTo>
                <a:lnTo>
                  <a:pt x="8647921" y="0"/>
                </a:lnTo>
                <a:lnTo>
                  <a:pt x="8647921" y="8858305"/>
                </a:lnTo>
                <a:lnTo>
                  <a:pt x="0" y="8858305"/>
                </a:lnTo>
                <a:lnTo>
                  <a:pt x="0" y="0"/>
                </a:lnTo>
                <a:close/>
              </a:path>
            </a:pathLst>
          </a:custGeom>
          <a:blipFill>
            <a:blip r:embed="rId2"/>
            <a:stretch>
              <a:fillRect l="0" t="0" r="0" b="0"/>
            </a:stretch>
          </a:blipFill>
        </p:spPr>
      </p:sp>
      <p:sp>
        <p:nvSpPr>
          <p:cNvPr name="Freeform 4" id="4"/>
          <p:cNvSpPr/>
          <p:nvPr/>
        </p:nvSpPr>
        <p:spPr>
          <a:xfrm flipH="false" flipV="false" rot="0">
            <a:off x="2758776" y="-3125747"/>
            <a:ext cx="5736587" cy="5876145"/>
          </a:xfrm>
          <a:custGeom>
            <a:avLst/>
            <a:gdLst/>
            <a:ahLst/>
            <a:cxnLst/>
            <a:rect r="r" b="b" t="t" l="l"/>
            <a:pathLst>
              <a:path h="5876145" w="5736587">
                <a:moveTo>
                  <a:pt x="0" y="0"/>
                </a:moveTo>
                <a:lnTo>
                  <a:pt x="5736586" y="0"/>
                </a:lnTo>
                <a:lnTo>
                  <a:pt x="5736586" y="5876145"/>
                </a:lnTo>
                <a:lnTo>
                  <a:pt x="0" y="5876145"/>
                </a:lnTo>
                <a:lnTo>
                  <a:pt x="0" y="0"/>
                </a:lnTo>
                <a:close/>
              </a:path>
            </a:pathLst>
          </a:custGeom>
          <a:blipFill>
            <a:blip r:embed="rId2"/>
            <a:stretch>
              <a:fillRect l="0" t="0" r="0" b="0"/>
            </a:stretch>
          </a:blipFill>
        </p:spPr>
      </p:sp>
      <p:sp>
        <p:nvSpPr>
          <p:cNvPr name="Freeform 5" id="5"/>
          <p:cNvSpPr/>
          <p:nvPr/>
        </p:nvSpPr>
        <p:spPr>
          <a:xfrm flipH="false" flipV="false" rot="0">
            <a:off x="4793240" y="5167609"/>
            <a:ext cx="5736587" cy="5876145"/>
          </a:xfrm>
          <a:custGeom>
            <a:avLst/>
            <a:gdLst/>
            <a:ahLst/>
            <a:cxnLst/>
            <a:rect r="r" b="b" t="t" l="l"/>
            <a:pathLst>
              <a:path h="5876145" w="5736587">
                <a:moveTo>
                  <a:pt x="0" y="0"/>
                </a:moveTo>
                <a:lnTo>
                  <a:pt x="5736586" y="0"/>
                </a:lnTo>
                <a:lnTo>
                  <a:pt x="5736586" y="5876145"/>
                </a:lnTo>
                <a:lnTo>
                  <a:pt x="0" y="5876145"/>
                </a:lnTo>
                <a:lnTo>
                  <a:pt x="0" y="0"/>
                </a:lnTo>
                <a:close/>
              </a:path>
            </a:pathLst>
          </a:custGeom>
          <a:blipFill>
            <a:blip r:embed="rId2"/>
            <a:stretch>
              <a:fillRect l="0" t="0" r="0" b="0"/>
            </a:stretch>
          </a:blipFill>
        </p:spPr>
      </p:sp>
      <p:sp>
        <p:nvSpPr>
          <p:cNvPr name="Freeform 6" id="6"/>
          <p:cNvSpPr/>
          <p:nvPr/>
        </p:nvSpPr>
        <p:spPr>
          <a:xfrm flipH="false" flipV="false" rot="0">
            <a:off x="5244165" y="-81968"/>
            <a:ext cx="6748925" cy="6913112"/>
          </a:xfrm>
          <a:custGeom>
            <a:avLst/>
            <a:gdLst/>
            <a:ahLst/>
            <a:cxnLst/>
            <a:rect r="r" b="b" t="t" l="l"/>
            <a:pathLst>
              <a:path h="6913112" w="6748925">
                <a:moveTo>
                  <a:pt x="0" y="0"/>
                </a:moveTo>
                <a:lnTo>
                  <a:pt x="6748925" y="0"/>
                </a:lnTo>
                <a:lnTo>
                  <a:pt x="6748925" y="6913111"/>
                </a:lnTo>
                <a:lnTo>
                  <a:pt x="0" y="6913111"/>
                </a:lnTo>
                <a:lnTo>
                  <a:pt x="0" y="0"/>
                </a:lnTo>
                <a:close/>
              </a:path>
            </a:pathLst>
          </a:custGeom>
          <a:blipFill>
            <a:blip r:embed="rId2"/>
            <a:stretch>
              <a:fillRect l="0" t="0" r="0" b="0"/>
            </a:stretch>
          </a:blipFill>
        </p:spPr>
      </p:sp>
      <p:sp>
        <p:nvSpPr>
          <p:cNvPr name="Freeform 7" id="7"/>
          <p:cNvSpPr/>
          <p:nvPr/>
        </p:nvSpPr>
        <p:spPr>
          <a:xfrm flipH="false" flipV="false" rot="5284184">
            <a:off x="-1565962" y="7616456"/>
            <a:ext cx="5484512" cy="5670078"/>
          </a:xfrm>
          <a:custGeom>
            <a:avLst/>
            <a:gdLst/>
            <a:ahLst/>
            <a:cxnLst/>
            <a:rect r="r" b="b" t="t" l="l"/>
            <a:pathLst>
              <a:path h="5670078" w="5484512">
                <a:moveTo>
                  <a:pt x="0" y="0"/>
                </a:moveTo>
                <a:lnTo>
                  <a:pt x="5484512" y="0"/>
                </a:lnTo>
                <a:lnTo>
                  <a:pt x="5484512" y="5670078"/>
                </a:lnTo>
                <a:lnTo>
                  <a:pt x="0" y="567007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4462938">
            <a:off x="-1024898" y="-798542"/>
            <a:ext cx="4480983" cy="4589996"/>
          </a:xfrm>
          <a:custGeom>
            <a:avLst/>
            <a:gdLst/>
            <a:ahLst/>
            <a:cxnLst/>
            <a:rect r="r" b="b" t="t" l="l"/>
            <a:pathLst>
              <a:path h="4589996" w="4480983">
                <a:moveTo>
                  <a:pt x="0" y="0"/>
                </a:moveTo>
                <a:lnTo>
                  <a:pt x="4480983" y="0"/>
                </a:lnTo>
                <a:lnTo>
                  <a:pt x="4480983" y="4589996"/>
                </a:lnTo>
                <a:lnTo>
                  <a:pt x="0" y="4589996"/>
                </a:lnTo>
                <a:lnTo>
                  <a:pt x="0" y="0"/>
                </a:lnTo>
                <a:close/>
              </a:path>
            </a:pathLst>
          </a:custGeom>
          <a:blipFill>
            <a:blip r:embed="rId2"/>
            <a:stretch>
              <a:fillRect l="0" t="0" r="0" b="0"/>
            </a:stretch>
          </a:blipFill>
        </p:spPr>
      </p:sp>
      <p:sp>
        <p:nvSpPr>
          <p:cNvPr name="Freeform 9" id="9"/>
          <p:cNvSpPr/>
          <p:nvPr/>
        </p:nvSpPr>
        <p:spPr>
          <a:xfrm flipH="false" flipV="false" rot="-2387215">
            <a:off x="4939698" y="284972"/>
            <a:ext cx="3895699" cy="4027509"/>
          </a:xfrm>
          <a:custGeom>
            <a:avLst/>
            <a:gdLst/>
            <a:ahLst/>
            <a:cxnLst/>
            <a:rect r="r" b="b" t="t" l="l"/>
            <a:pathLst>
              <a:path h="4027509" w="3895699">
                <a:moveTo>
                  <a:pt x="0" y="0"/>
                </a:moveTo>
                <a:lnTo>
                  <a:pt x="3895700" y="0"/>
                </a:lnTo>
                <a:lnTo>
                  <a:pt x="3895700" y="4027509"/>
                </a:lnTo>
                <a:lnTo>
                  <a:pt x="0" y="402750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0" id="10"/>
          <p:cNvSpPr/>
          <p:nvPr/>
        </p:nvSpPr>
        <p:spPr>
          <a:xfrm flipH="false" flipV="false" rot="-8903731">
            <a:off x="1646309" y="1969688"/>
            <a:ext cx="4271057" cy="4374962"/>
          </a:xfrm>
          <a:custGeom>
            <a:avLst/>
            <a:gdLst/>
            <a:ahLst/>
            <a:cxnLst/>
            <a:rect r="r" b="b" t="t" l="l"/>
            <a:pathLst>
              <a:path h="4374962" w="4271057">
                <a:moveTo>
                  <a:pt x="0" y="0"/>
                </a:moveTo>
                <a:lnTo>
                  <a:pt x="4271057" y="0"/>
                </a:lnTo>
                <a:lnTo>
                  <a:pt x="4271057" y="4374962"/>
                </a:lnTo>
                <a:lnTo>
                  <a:pt x="0" y="4374962"/>
                </a:lnTo>
                <a:lnTo>
                  <a:pt x="0" y="0"/>
                </a:lnTo>
                <a:close/>
              </a:path>
            </a:pathLst>
          </a:custGeom>
          <a:blipFill>
            <a:blip r:embed="rId2"/>
            <a:stretch>
              <a:fillRect l="0" t="0" r="0" b="0"/>
            </a:stretch>
          </a:blipFill>
        </p:spPr>
      </p:sp>
      <p:sp>
        <p:nvSpPr>
          <p:cNvPr name="Freeform 11" id="11"/>
          <p:cNvSpPr/>
          <p:nvPr/>
        </p:nvSpPr>
        <p:spPr>
          <a:xfrm flipH="false" flipV="false" rot="5284184">
            <a:off x="5110357" y="8666231"/>
            <a:ext cx="2016295" cy="2084516"/>
          </a:xfrm>
          <a:custGeom>
            <a:avLst/>
            <a:gdLst/>
            <a:ahLst/>
            <a:cxnLst/>
            <a:rect r="r" b="b" t="t" l="l"/>
            <a:pathLst>
              <a:path h="2084516" w="2016295">
                <a:moveTo>
                  <a:pt x="0" y="0"/>
                </a:moveTo>
                <a:lnTo>
                  <a:pt x="2016295" y="0"/>
                </a:lnTo>
                <a:lnTo>
                  <a:pt x="2016295" y="2084516"/>
                </a:lnTo>
                <a:lnTo>
                  <a:pt x="0" y="208451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2" id="12"/>
          <p:cNvSpPr/>
          <p:nvPr/>
        </p:nvSpPr>
        <p:spPr>
          <a:xfrm flipH="false" flipV="false" rot="-8903731">
            <a:off x="3914426" y="1694732"/>
            <a:ext cx="2793317" cy="2861272"/>
          </a:xfrm>
          <a:custGeom>
            <a:avLst/>
            <a:gdLst/>
            <a:ahLst/>
            <a:cxnLst/>
            <a:rect r="r" b="b" t="t" l="l"/>
            <a:pathLst>
              <a:path h="2861272" w="2793317">
                <a:moveTo>
                  <a:pt x="0" y="0"/>
                </a:moveTo>
                <a:lnTo>
                  <a:pt x="2793317" y="0"/>
                </a:lnTo>
                <a:lnTo>
                  <a:pt x="2793317" y="2861272"/>
                </a:lnTo>
                <a:lnTo>
                  <a:pt x="0" y="2861272"/>
                </a:lnTo>
                <a:lnTo>
                  <a:pt x="0" y="0"/>
                </a:lnTo>
                <a:close/>
              </a:path>
            </a:pathLst>
          </a:custGeom>
          <a:blipFill>
            <a:blip r:embed="rId2"/>
            <a:stretch>
              <a:fillRect l="0" t="0" r="0" b="0"/>
            </a:stretch>
          </a:blipFill>
        </p:spPr>
      </p:sp>
      <p:sp>
        <p:nvSpPr>
          <p:cNvPr name="Freeform 13" id="13"/>
          <p:cNvSpPr/>
          <p:nvPr/>
        </p:nvSpPr>
        <p:spPr>
          <a:xfrm flipH="false" flipV="false" rot="5284184">
            <a:off x="1543542" y="1586"/>
            <a:ext cx="7542409" cy="7797603"/>
          </a:xfrm>
          <a:custGeom>
            <a:avLst/>
            <a:gdLst/>
            <a:ahLst/>
            <a:cxnLst/>
            <a:rect r="r" b="b" t="t" l="l"/>
            <a:pathLst>
              <a:path h="7797603" w="7542409">
                <a:moveTo>
                  <a:pt x="0" y="0"/>
                </a:moveTo>
                <a:lnTo>
                  <a:pt x="7542409" y="0"/>
                </a:lnTo>
                <a:lnTo>
                  <a:pt x="7542409" y="7797604"/>
                </a:lnTo>
                <a:lnTo>
                  <a:pt x="0" y="779760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4" id="14"/>
          <p:cNvSpPr/>
          <p:nvPr/>
        </p:nvSpPr>
        <p:spPr>
          <a:xfrm flipH="false" flipV="false" rot="722707">
            <a:off x="3987063" y="5991627"/>
            <a:ext cx="4679815" cy="5348360"/>
          </a:xfrm>
          <a:custGeom>
            <a:avLst/>
            <a:gdLst/>
            <a:ahLst/>
            <a:cxnLst/>
            <a:rect r="r" b="b" t="t" l="l"/>
            <a:pathLst>
              <a:path h="5348360" w="4679815">
                <a:moveTo>
                  <a:pt x="0" y="0"/>
                </a:moveTo>
                <a:lnTo>
                  <a:pt x="4679815" y="0"/>
                </a:lnTo>
                <a:lnTo>
                  <a:pt x="4679815" y="5348360"/>
                </a:lnTo>
                <a:lnTo>
                  <a:pt x="0" y="534836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5" id="15"/>
          <p:cNvSpPr txBox="true"/>
          <p:nvPr/>
        </p:nvSpPr>
        <p:spPr>
          <a:xfrm rot="0">
            <a:off x="463454" y="4836599"/>
            <a:ext cx="6636766" cy="728696"/>
          </a:xfrm>
          <a:prstGeom prst="rect">
            <a:avLst/>
          </a:prstGeom>
        </p:spPr>
        <p:txBody>
          <a:bodyPr anchor="t" rtlCol="false" tIns="0" lIns="0" bIns="0" rIns="0">
            <a:spAutoFit/>
          </a:bodyPr>
          <a:lstStyle/>
          <a:p>
            <a:pPr algn="ctr" marL="0" indent="0" lvl="0">
              <a:lnSpc>
                <a:spcPts val="5512"/>
              </a:lnSpc>
              <a:spcBef>
                <a:spcPct val="0"/>
              </a:spcBef>
            </a:pPr>
            <a:r>
              <a:rPr lang="en-US" sz="5250">
                <a:solidFill>
                  <a:srgbClr val="4D1C13"/>
                </a:solidFill>
                <a:latin typeface="Girassol"/>
                <a:ea typeface="Girassol"/>
                <a:cs typeface="Girassol"/>
                <a:sym typeface="Girassol"/>
              </a:rPr>
              <a:t>pre-entrega</a:t>
            </a:r>
          </a:p>
        </p:txBody>
      </p:sp>
      <p:sp>
        <p:nvSpPr>
          <p:cNvPr name="Freeform 16" id="16"/>
          <p:cNvSpPr/>
          <p:nvPr/>
        </p:nvSpPr>
        <p:spPr>
          <a:xfrm flipH="false" flipV="false" rot="-2219085">
            <a:off x="-573644" y="-1448074"/>
            <a:ext cx="4679815" cy="5348360"/>
          </a:xfrm>
          <a:custGeom>
            <a:avLst/>
            <a:gdLst/>
            <a:ahLst/>
            <a:cxnLst/>
            <a:rect r="r" b="b" t="t" l="l"/>
            <a:pathLst>
              <a:path h="5348360" w="4679815">
                <a:moveTo>
                  <a:pt x="0" y="0"/>
                </a:moveTo>
                <a:lnTo>
                  <a:pt x="4679815" y="0"/>
                </a:lnTo>
                <a:lnTo>
                  <a:pt x="4679815" y="5348360"/>
                </a:lnTo>
                <a:lnTo>
                  <a:pt x="0" y="534836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981063" y="-1150988"/>
            <a:ext cx="6169079" cy="6319159"/>
          </a:xfrm>
          <a:custGeom>
            <a:avLst/>
            <a:gdLst/>
            <a:ahLst/>
            <a:cxnLst/>
            <a:rect r="r" b="b" t="t" l="l"/>
            <a:pathLst>
              <a:path h="6319159" w="6169079">
                <a:moveTo>
                  <a:pt x="0" y="0"/>
                </a:moveTo>
                <a:lnTo>
                  <a:pt x="6169078" y="0"/>
                </a:lnTo>
                <a:lnTo>
                  <a:pt x="6169078" y="6319158"/>
                </a:lnTo>
                <a:lnTo>
                  <a:pt x="0" y="6319158"/>
                </a:lnTo>
                <a:lnTo>
                  <a:pt x="0" y="0"/>
                </a:lnTo>
                <a:close/>
              </a:path>
            </a:pathLst>
          </a:custGeom>
          <a:blipFill>
            <a:blip r:embed="rId2"/>
            <a:stretch>
              <a:fillRect l="0" t="0" r="0" b="0"/>
            </a:stretch>
          </a:blipFill>
        </p:spPr>
      </p:sp>
      <p:sp>
        <p:nvSpPr>
          <p:cNvPr name="Freeform 3" id="3"/>
          <p:cNvSpPr/>
          <p:nvPr/>
        </p:nvSpPr>
        <p:spPr>
          <a:xfrm flipH="false" flipV="false" rot="-5282695">
            <a:off x="-3323120" y="2480417"/>
            <a:ext cx="9299904" cy="9526150"/>
          </a:xfrm>
          <a:custGeom>
            <a:avLst/>
            <a:gdLst/>
            <a:ahLst/>
            <a:cxnLst/>
            <a:rect r="r" b="b" t="t" l="l"/>
            <a:pathLst>
              <a:path h="9526150" w="9299904">
                <a:moveTo>
                  <a:pt x="0" y="0"/>
                </a:moveTo>
                <a:lnTo>
                  <a:pt x="9299903" y="0"/>
                </a:lnTo>
                <a:lnTo>
                  <a:pt x="9299903" y="9526150"/>
                </a:lnTo>
                <a:lnTo>
                  <a:pt x="0" y="9526150"/>
                </a:lnTo>
                <a:lnTo>
                  <a:pt x="0" y="0"/>
                </a:lnTo>
                <a:close/>
              </a:path>
            </a:pathLst>
          </a:custGeom>
          <a:blipFill>
            <a:blip r:embed="rId2"/>
            <a:stretch>
              <a:fillRect l="0" t="0" r="0" b="0"/>
            </a:stretch>
          </a:blipFill>
        </p:spPr>
      </p:sp>
      <p:sp>
        <p:nvSpPr>
          <p:cNvPr name="Freeform 4" id="4"/>
          <p:cNvSpPr/>
          <p:nvPr/>
        </p:nvSpPr>
        <p:spPr>
          <a:xfrm flipH="false" flipV="false" rot="0">
            <a:off x="2408564" y="-3979859"/>
            <a:ext cx="6169079" cy="6319159"/>
          </a:xfrm>
          <a:custGeom>
            <a:avLst/>
            <a:gdLst/>
            <a:ahLst/>
            <a:cxnLst/>
            <a:rect r="r" b="b" t="t" l="l"/>
            <a:pathLst>
              <a:path h="6319159" w="6169079">
                <a:moveTo>
                  <a:pt x="0" y="0"/>
                </a:moveTo>
                <a:lnTo>
                  <a:pt x="6169079" y="0"/>
                </a:lnTo>
                <a:lnTo>
                  <a:pt x="6169079" y="6319159"/>
                </a:lnTo>
                <a:lnTo>
                  <a:pt x="0" y="6319159"/>
                </a:lnTo>
                <a:lnTo>
                  <a:pt x="0" y="0"/>
                </a:lnTo>
                <a:close/>
              </a:path>
            </a:pathLst>
          </a:custGeom>
          <a:blipFill>
            <a:blip r:embed="rId2"/>
            <a:stretch>
              <a:fillRect l="0" t="0" r="0" b="0"/>
            </a:stretch>
          </a:blipFill>
        </p:spPr>
      </p:sp>
      <p:sp>
        <p:nvSpPr>
          <p:cNvPr name="Freeform 5" id="5"/>
          <p:cNvSpPr/>
          <p:nvPr/>
        </p:nvSpPr>
        <p:spPr>
          <a:xfrm flipH="false" flipV="false" rot="0">
            <a:off x="4596410" y="4938749"/>
            <a:ext cx="6169079" cy="6319159"/>
          </a:xfrm>
          <a:custGeom>
            <a:avLst/>
            <a:gdLst/>
            <a:ahLst/>
            <a:cxnLst/>
            <a:rect r="r" b="b" t="t" l="l"/>
            <a:pathLst>
              <a:path h="6319159" w="6169079">
                <a:moveTo>
                  <a:pt x="0" y="0"/>
                </a:moveTo>
                <a:lnTo>
                  <a:pt x="6169079" y="0"/>
                </a:lnTo>
                <a:lnTo>
                  <a:pt x="6169079" y="6319158"/>
                </a:lnTo>
                <a:lnTo>
                  <a:pt x="0" y="6319158"/>
                </a:lnTo>
                <a:lnTo>
                  <a:pt x="0" y="0"/>
                </a:lnTo>
                <a:close/>
              </a:path>
            </a:pathLst>
          </a:custGeom>
          <a:blipFill>
            <a:blip r:embed="rId2"/>
            <a:stretch>
              <a:fillRect l="0" t="0" r="0" b="0"/>
            </a:stretch>
          </a:blipFill>
        </p:spPr>
      </p:sp>
      <p:sp>
        <p:nvSpPr>
          <p:cNvPr name="Freeform 6" id="6"/>
          <p:cNvSpPr/>
          <p:nvPr/>
        </p:nvSpPr>
        <p:spPr>
          <a:xfrm flipH="false" flipV="false" rot="0">
            <a:off x="5081331" y="-706604"/>
            <a:ext cx="7257740" cy="7434305"/>
          </a:xfrm>
          <a:custGeom>
            <a:avLst/>
            <a:gdLst/>
            <a:ahLst/>
            <a:cxnLst/>
            <a:rect r="r" b="b" t="t" l="l"/>
            <a:pathLst>
              <a:path h="7434305" w="7257740">
                <a:moveTo>
                  <a:pt x="0" y="0"/>
                </a:moveTo>
                <a:lnTo>
                  <a:pt x="7257740" y="0"/>
                </a:lnTo>
                <a:lnTo>
                  <a:pt x="7257740" y="7434304"/>
                </a:lnTo>
                <a:lnTo>
                  <a:pt x="0" y="7434304"/>
                </a:lnTo>
                <a:lnTo>
                  <a:pt x="0" y="0"/>
                </a:lnTo>
                <a:close/>
              </a:path>
            </a:pathLst>
          </a:custGeom>
          <a:blipFill>
            <a:blip r:embed="rId2"/>
            <a:stretch>
              <a:fillRect l="0" t="0" r="0" b="0"/>
            </a:stretch>
          </a:blipFill>
        </p:spPr>
      </p:sp>
      <p:sp>
        <p:nvSpPr>
          <p:cNvPr name="Freeform 7" id="7"/>
          <p:cNvSpPr/>
          <p:nvPr/>
        </p:nvSpPr>
        <p:spPr>
          <a:xfrm flipH="false" flipV="false" rot="5284184">
            <a:off x="-2242224" y="7572219"/>
            <a:ext cx="5898000" cy="6097556"/>
          </a:xfrm>
          <a:custGeom>
            <a:avLst/>
            <a:gdLst/>
            <a:ahLst/>
            <a:cxnLst/>
            <a:rect r="r" b="b" t="t" l="l"/>
            <a:pathLst>
              <a:path h="6097556" w="5898000">
                <a:moveTo>
                  <a:pt x="0" y="0"/>
                </a:moveTo>
                <a:lnTo>
                  <a:pt x="5898000" y="0"/>
                </a:lnTo>
                <a:lnTo>
                  <a:pt x="5898000" y="6097556"/>
                </a:lnTo>
                <a:lnTo>
                  <a:pt x="0" y="609755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5284184">
            <a:off x="2652342" y="-1561036"/>
            <a:ext cx="7228673" cy="7473252"/>
          </a:xfrm>
          <a:custGeom>
            <a:avLst/>
            <a:gdLst/>
            <a:ahLst/>
            <a:cxnLst/>
            <a:rect r="r" b="b" t="t" l="l"/>
            <a:pathLst>
              <a:path h="7473252" w="7228673">
                <a:moveTo>
                  <a:pt x="0" y="0"/>
                </a:moveTo>
                <a:lnTo>
                  <a:pt x="7228673" y="0"/>
                </a:lnTo>
                <a:lnTo>
                  <a:pt x="7228673" y="7473252"/>
                </a:lnTo>
                <a:lnTo>
                  <a:pt x="0" y="747325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9" id="9"/>
          <p:cNvSpPr/>
          <p:nvPr/>
        </p:nvSpPr>
        <p:spPr>
          <a:xfrm flipH="false" flipV="false" rot="0">
            <a:off x="4361636" y="4204569"/>
            <a:ext cx="3037962" cy="6487431"/>
          </a:xfrm>
          <a:custGeom>
            <a:avLst/>
            <a:gdLst/>
            <a:ahLst/>
            <a:cxnLst/>
            <a:rect r="r" b="b" t="t" l="l"/>
            <a:pathLst>
              <a:path h="6487431" w="3037962">
                <a:moveTo>
                  <a:pt x="0" y="0"/>
                </a:moveTo>
                <a:lnTo>
                  <a:pt x="3037963" y="0"/>
                </a:lnTo>
                <a:lnTo>
                  <a:pt x="3037963" y="6487431"/>
                </a:lnTo>
                <a:lnTo>
                  <a:pt x="0" y="648743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0" id="10"/>
          <p:cNvSpPr/>
          <p:nvPr/>
        </p:nvSpPr>
        <p:spPr>
          <a:xfrm flipH="false" flipV="false" rot="4462938">
            <a:off x="-1660368" y="-1477201"/>
            <a:ext cx="4818813" cy="4936044"/>
          </a:xfrm>
          <a:custGeom>
            <a:avLst/>
            <a:gdLst/>
            <a:ahLst/>
            <a:cxnLst/>
            <a:rect r="r" b="b" t="t" l="l"/>
            <a:pathLst>
              <a:path h="4936044" w="4818813">
                <a:moveTo>
                  <a:pt x="0" y="0"/>
                </a:moveTo>
                <a:lnTo>
                  <a:pt x="4818813" y="0"/>
                </a:lnTo>
                <a:lnTo>
                  <a:pt x="4818813" y="4936044"/>
                </a:lnTo>
                <a:lnTo>
                  <a:pt x="0" y="4936044"/>
                </a:lnTo>
                <a:lnTo>
                  <a:pt x="0" y="0"/>
                </a:lnTo>
                <a:close/>
              </a:path>
            </a:pathLst>
          </a:custGeom>
          <a:blipFill>
            <a:blip r:embed="rId2"/>
            <a:stretch>
              <a:fillRect l="0" t="0" r="0" b="0"/>
            </a:stretch>
          </a:blipFill>
        </p:spPr>
      </p:sp>
      <p:sp>
        <p:nvSpPr>
          <p:cNvPr name="Freeform 11" id="11"/>
          <p:cNvSpPr/>
          <p:nvPr/>
        </p:nvSpPr>
        <p:spPr>
          <a:xfrm flipH="false" flipV="false" rot="5284184">
            <a:off x="-1718019" y="2633283"/>
            <a:ext cx="2596976" cy="2684843"/>
          </a:xfrm>
          <a:custGeom>
            <a:avLst/>
            <a:gdLst/>
            <a:ahLst/>
            <a:cxnLst/>
            <a:rect r="r" b="b" t="t" l="l"/>
            <a:pathLst>
              <a:path h="2684843" w="2596976">
                <a:moveTo>
                  <a:pt x="0" y="0"/>
                </a:moveTo>
                <a:lnTo>
                  <a:pt x="2596976" y="0"/>
                </a:lnTo>
                <a:lnTo>
                  <a:pt x="2596976" y="2684843"/>
                </a:lnTo>
                <a:lnTo>
                  <a:pt x="0" y="268484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aphicFrame>
        <p:nvGraphicFramePr>
          <p:cNvPr name="Table 12" id="12"/>
          <p:cNvGraphicFramePr>
            <a:graphicFrameLocks noGrp="true"/>
          </p:cNvGraphicFramePr>
          <p:nvPr/>
        </p:nvGraphicFramePr>
        <p:xfrm>
          <a:off x="472428" y="1704507"/>
          <a:ext cx="3657402" cy="1774988"/>
        </p:xfrm>
        <a:graphic>
          <a:graphicData uri="http://schemas.openxmlformats.org/drawingml/2006/table">
            <a:tbl>
              <a:tblPr/>
              <a:tblGrid>
                <a:gridCol w="277342"/>
                <a:gridCol w="3035168"/>
              </a:tblGrid>
              <a:tr h="372528">
                <a:tc>
                  <a:txBody>
                    <a:bodyPr anchor="t" rtlCol="false"/>
                    <a:lstStyle/>
                    <a:p>
                      <a:pPr algn="ctr" marL="0" indent="0" lvl="0">
                        <a:lnSpc>
                          <a:spcPts val="2456"/>
                        </a:lnSpc>
                        <a:spcBef>
                          <a:spcPct val="0"/>
                        </a:spcBef>
                        <a:defRPr/>
                      </a:pPr>
                      <a:r>
                        <a:rPr lang="en-US" sz="2081" spc="-39">
                          <a:solidFill>
                            <a:srgbClr val="FAFAFA"/>
                          </a:solidFill>
                          <a:latin typeface="Anaktoria"/>
                          <a:ea typeface="Anaktoria"/>
                          <a:cs typeface="Anaktoria"/>
                          <a:sym typeface="Anaktoria"/>
                        </a:rPr>
                        <a:t>1</a:t>
                      </a:r>
                      <a:endParaRPr lang="en-US" sz="1100"/>
                    </a:p>
                  </a:txBody>
                  <a:tcPr marL="97121" marR="97121" marT="97121" marB="97121"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0">
                      <a:solidFill>
                        <a:srgbClr val="FFFFFF"/>
                      </a:solidFill>
                      <a:prstDash val="solid"/>
                      <a:round/>
                      <a:headEnd type="none" w="med" len="med"/>
                      <a:tailEnd type="none" w="med" len="med"/>
                    </a:lnT>
                    <a:lnB cmpd="sng" algn="ctr" cap="flat" w="0">
                      <a:solidFill>
                        <a:srgbClr val="FFFFFF"/>
                      </a:solidFill>
                      <a:prstDash val="solid"/>
                      <a:round/>
                      <a:headEnd type="none" w="med" len="med"/>
                      <a:tailEnd type="none" w="med" len="med"/>
                    </a:lnB>
                    <a:solidFill>
                      <a:srgbClr val="997470"/>
                    </a:solidFill>
                  </a:tcPr>
                </a:tc>
                <a:tc>
                  <a:txBody>
                    <a:bodyPr anchor="t" rtlCol="false"/>
                    <a:lstStyle/>
                    <a:p>
                      <a:pPr algn="l" marL="0" indent="0" lvl="0">
                        <a:lnSpc>
                          <a:spcPts val="2243"/>
                        </a:lnSpc>
                        <a:spcBef>
                          <a:spcPct val="0"/>
                        </a:spcBef>
                        <a:defRPr/>
                      </a:pPr>
                      <a:r>
                        <a:rPr lang="en-US" sz="1901" spc="-36">
                          <a:solidFill>
                            <a:srgbClr val="4D1C13"/>
                          </a:solidFill>
                          <a:latin typeface="Anaktoria"/>
                          <a:ea typeface="Anaktoria"/>
                          <a:cs typeface="Anaktoria"/>
                          <a:sym typeface="Anaktoria"/>
                        </a:rPr>
                        <a:t>Abstract</a:t>
                      </a:r>
                      <a:endParaRPr lang="en-US" sz="1100"/>
                    </a:p>
                  </a:txBody>
                  <a:tcPr marL="97121" marR="97121" marT="97121" marB="97121"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0">
                      <a:solidFill>
                        <a:srgbClr val="FFFFFF"/>
                      </a:solidFill>
                      <a:prstDash val="solid"/>
                      <a:round/>
                      <a:headEnd type="none" w="med" len="med"/>
                      <a:tailEnd type="none" w="med" len="med"/>
                    </a:lnT>
                    <a:lnB cmpd="sng" algn="ctr" cap="flat" w="0">
                      <a:solidFill>
                        <a:srgbClr val="FFFFFF"/>
                      </a:solidFill>
                      <a:prstDash val="solid"/>
                      <a:round/>
                      <a:headEnd type="none" w="med" len="med"/>
                      <a:tailEnd type="none" w="med" len="med"/>
                    </a:lnB>
                  </a:tcPr>
                </a:tc>
              </a:tr>
              <a:tr h="350615">
                <a:tc>
                  <a:txBody>
                    <a:bodyPr anchor="t" rtlCol="false"/>
                    <a:lstStyle/>
                    <a:p>
                      <a:pPr algn="ctr" marL="0" indent="0" lvl="0">
                        <a:lnSpc>
                          <a:spcPts val="2243"/>
                        </a:lnSpc>
                        <a:spcBef>
                          <a:spcPct val="0"/>
                        </a:spcBef>
                        <a:defRPr/>
                      </a:pPr>
                      <a:r>
                        <a:rPr lang="en-US" sz="1901" spc="-36">
                          <a:solidFill>
                            <a:srgbClr val="FAFAFA"/>
                          </a:solidFill>
                          <a:latin typeface="Anaktoria"/>
                          <a:ea typeface="Anaktoria"/>
                          <a:cs typeface="Anaktoria"/>
                          <a:sym typeface="Anaktoria"/>
                        </a:rPr>
                        <a:t>2</a:t>
                      </a:r>
                      <a:endParaRPr lang="en-US" sz="1100"/>
                    </a:p>
                  </a:txBody>
                  <a:tcPr marL="97121" marR="97121" marT="97121" marB="97121"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0">
                      <a:solidFill>
                        <a:srgbClr val="FFFFFF"/>
                      </a:solidFill>
                      <a:prstDash val="solid"/>
                      <a:round/>
                      <a:headEnd type="none" w="med" len="med"/>
                      <a:tailEnd type="none" w="med" len="med"/>
                    </a:lnT>
                    <a:lnB cmpd="sng" algn="ctr" cap="flat" w="0">
                      <a:solidFill>
                        <a:srgbClr val="FFFFFF"/>
                      </a:solidFill>
                      <a:prstDash val="solid"/>
                      <a:round/>
                      <a:headEnd type="none" w="med" len="med"/>
                      <a:tailEnd type="none" w="med" len="med"/>
                    </a:lnB>
                    <a:solidFill>
                      <a:srgbClr val="997470"/>
                    </a:solidFill>
                  </a:tcPr>
                </a:tc>
                <a:tc>
                  <a:txBody>
                    <a:bodyPr anchor="t" rtlCol="false"/>
                    <a:lstStyle/>
                    <a:p>
                      <a:pPr algn="l" marL="0" indent="0" lvl="0">
                        <a:lnSpc>
                          <a:spcPts val="2243"/>
                        </a:lnSpc>
                        <a:spcBef>
                          <a:spcPct val="0"/>
                        </a:spcBef>
                        <a:defRPr/>
                      </a:pPr>
                      <a:r>
                        <a:rPr lang="en-US" sz="1901" spc="-36">
                          <a:solidFill>
                            <a:srgbClr val="4D1C13"/>
                          </a:solidFill>
                          <a:latin typeface="Anaktoria"/>
                          <a:ea typeface="Anaktoria"/>
                          <a:cs typeface="Anaktoria"/>
                          <a:sym typeface="Anaktoria"/>
                        </a:rPr>
                        <a:t>Preguntas e Hipotesis</a:t>
                      </a:r>
                      <a:endParaRPr lang="en-US" sz="1100"/>
                    </a:p>
                  </a:txBody>
                  <a:tcPr marL="97121" marR="97121" marT="97121" marB="97121"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0">
                      <a:solidFill>
                        <a:srgbClr val="FFFFFF"/>
                      </a:solidFill>
                      <a:prstDash val="solid"/>
                      <a:round/>
                      <a:headEnd type="none" w="med" len="med"/>
                      <a:tailEnd type="none" w="med" len="med"/>
                    </a:lnT>
                    <a:lnB cmpd="sng" algn="ctr" cap="flat" w="0">
                      <a:solidFill>
                        <a:srgbClr val="FFFFFF"/>
                      </a:solidFill>
                      <a:prstDash val="solid"/>
                      <a:round/>
                      <a:headEnd type="none" w="med" len="med"/>
                      <a:tailEnd type="none" w="med" len="med"/>
                    </a:lnB>
                  </a:tcPr>
                </a:tc>
              </a:tr>
              <a:tr h="350615">
                <a:tc>
                  <a:txBody>
                    <a:bodyPr anchor="t" rtlCol="false"/>
                    <a:lstStyle/>
                    <a:p>
                      <a:pPr algn="ctr" marL="0" indent="0" lvl="0">
                        <a:lnSpc>
                          <a:spcPts val="2243"/>
                        </a:lnSpc>
                        <a:spcBef>
                          <a:spcPct val="0"/>
                        </a:spcBef>
                        <a:defRPr/>
                      </a:pPr>
                      <a:r>
                        <a:rPr lang="en-US" sz="1901" spc="-36">
                          <a:solidFill>
                            <a:srgbClr val="FAFAFA"/>
                          </a:solidFill>
                          <a:latin typeface="Anaktoria"/>
                          <a:ea typeface="Anaktoria"/>
                          <a:cs typeface="Anaktoria"/>
                          <a:sym typeface="Anaktoria"/>
                        </a:rPr>
                        <a:t>3</a:t>
                      </a:r>
                      <a:endParaRPr lang="en-US" sz="1100"/>
                    </a:p>
                  </a:txBody>
                  <a:tcPr marL="97121" marR="97121" marT="97121" marB="97121"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0">
                      <a:solidFill>
                        <a:srgbClr val="FFFFFF"/>
                      </a:solidFill>
                      <a:prstDash val="solid"/>
                      <a:round/>
                      <a:headEnd type="none" w="med" len="med"/>
                      <a:tailEnd type="none" w="med" len="med"/>
                    </a:lnT>
                    <a:lnB cmpd="sng" algn="ctr" cap="flat" w="0">
                      <a:solidFill>
                        <a:srgbClr val="FFFFFF"/>
                      </a:solidFill>
                      <a:prstDash val="solid"/>
                      <a:round/>
                      <a:headEnd type="none" w="med" len="med"/>
                      <a:tailEnd type="none" w="med" len="med"/>
                    </a:lnB>
                    <a:solidFill>
                      <a:srgbClr val="997470"/>
                    </a:solidFill>
                  </a:tcPr>
                </a:tc>
                <a:tc>
                  <a:txBody>
                    <a:bodyPr anchor="t" rtlCol="false"/>
                    <a:lstStyle/>
                    <a:p>
                      <a:pPr algn="l" marL="0" indent="0" lvl="0">
                        <a:lnSpc>
                          <a:spcPts val="2243"/>
                        </a:lnSpc>
                        <a:spcBef>
                          <a:spcPct val="0"/>
                        </a:spcBef>
                        <a:defRPr/>
                      </a:pPr>
                      <a:r>
                        <a:rPr lang="en-US" sz="1901" spc="-36">
                          <a:solidFill>
                            <a:srgbClr val="4D1C13"/>
                          </a:solidFill>
                          <a:latin typeface="Anaktoria"/>
                          <a:ea typeface="Anaktoria"/>
                          <a:cs typeface="Anaktoria"/>
                          <a:sym typeface="Anaktoria"/>
                        </a:rPr>
                        <a:t>Metadata</a:t>
                      </a:r>
                      <a:endParaRPr lang="en-US" sz="1100"/>
                    </a:p>
                  </a:txBody>
                  <a:tcPr marL="97121" marR="97121" marT="97121" marB="97121"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0">
                      <a:solidFill>
                        <a:srgbClr val="FFFFFF"/>
                      </a:solidFill>
                      <a:prstDash val="solid"/>
                      <a:round/>
                      <a:headEnd type="none" w="med" len="med"/>
                      <a:tailEnd type="none" w="med" len="med"/>
                    </a:lnT>
                    <a:lnB cmpd="sng" algn="ctr" cap="flat" w="0">
                      <a:solidFill>
                        <a:srgbClr val="FFFFFF"/>
                      </a:solidFill>
                      <a:prstDash val="solid"/>
                      <a:round/>
                      <a:headEnd type="none" w="med" len="med"/>
                      <a:tailEnd type="none" w="med" len="med"/>
                    </a:lnB>
                  </a:tcPr>
                </a:tc>
              </a:tr>
              <a:tr h="350615">
                <a:tc>
                  <a:txBody>
                    <a:bodyPr anchor="t" rtlCol="false"/>
                    <a:lstStyle/>
                    <a:p>
                      <a:pPr algn="ctr" marL="0" indent="0" lvl="0">
                        <a:lnSpc>
                          <a:spcPts val="2243"/>
                        </a:lnSpc>
                        <a:spcBef>
                          <a:spcPct val="0"/>
                        </a:spcBef>
                        <a:defRPr/>
                      </a:pPr>
                      <a:r>
                        <a:rPr lang="en-US" sz="1901" spc="-36">
                          <a:solidFill>
                            <a:srgbClr val="FAFAFA"/>
                          </a:solidFill>
                          <a:latin typeface="Anaktoria"/>
                          <a:ea typeface="Anaktoria"/>
                          <a:cs typeface="Anaktoria"/>
                          <a:sym typeface="Anaktoria"/>
                        </a:rPr>
                        <a:t>4</a:t>
                      </a:r>
                      <a:endParaRPr lang="en-US" sz="1100"/>
                    </a:p>
                  </a:txBody>
                  <a:tcPr marL="97121" marR="97121" marT="97121" marB="97121"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0">
                      <a:solidFill>
                        <a:srgbClr val="FFFFFF"/>
                      </a:solidFill>
                      <a:prstDash val="solid"/>
                      <a:round/>
                      <a:headEnd type="none" w="med" len="med"/>
                      <a:tailEnd type="none" w="med" len="med"/>
                    </a:lnT>
                    <a:lnB cmpd="sng" algn="ctr" cap="flat" w="0">
                      <a:solidFill>
                        <a:srgbClr val="FFFFFF"/>
                      </a:solidFill>
                      <a:prstDash val="solid"/>
                      <a:round/>
                      <a:headEnd type="none" w="med" len="med"/>
                      <a:tailEnd type="none" w="med" len="med"/>
                    </a:lnB>
                    <a:solidFill>
                      <a:srgbClr val="997470"/>
                    </a:solidFill>
                  </a:tcPr>
                </a:tc>
                <a:tc>
                  <a:txBody>
                    <a:bodyPr anchor="t" rtlCol="false"/>
                    <a:lstStyle/>
                    <a:p>
                      <a:pPr algn="l" marL="0" indent="0" lvl="0">
                        <a:lnSpc>
                          <a:spcPts val="2243"/>
                        </a:lnSpc>
                        <a:spcBef>
                          <a:spcPct val="0"/>
                        </a:spcBef>
                        <a:defRPr/>
                      </a:pPr>
                      <a:r>
                        <a:rPr lang="en-US" sz="1901" spc="-36">
                          <a:solidFill>
                            <a:srgbClr val="4D1C13"/>
                          </a:solidFill>
                          <a:latin typeface="Anaktoria"/>
                          <a:ea typeface="Anaktoria"/>
                          <a:cs typeface="Anaktoria"/>
                          <a:sym typeface="Anaktoria"/>
                        </a:rPr>
                        <a:t>Análisis Exploratorio</a:t>
                      </a:r>
                      <a:endParaRPr lang="en-US" sz="1100"/>
                    </a:p>
                  </a:txBody>
                  <a:tcPr marL="97121" marR="97121" marT="97121" marB="97121"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0">
                      <a:solidFill>
                        <a:srgbClr val="FFFFFF"/>
                      </a:solidFill>
                      <a:prstDash val="solid"/>
                      <a:round/>
                      <a:headEnd type="none" w="med" len="med"/>
                      <a:tailEnd type="none" w="med" len="med"/>
                    </a:lnT>
                    <a:lnB cmpd="sng" algn="ctr" cap="flat" w="0">
                      <a:solidFill>
                        <a:srgbClr val="FFFFFF"/>
                      </a:solidFill>
                      <a:prstDash val="solid"/>
                      <a:round/>
                      <a:headEnd type="none" w="med" len="med"/>
                      <a:tailEnd type="none" w="med" len="med"/>
                    </a:lnB>
                  </a:tcPr>
                </a:tc>
              </a:tr>
              <a:tr h="350615">
                <a:tc>
                  <a:txBody>
                    <a:bodyPr anchor="t" rtlCol="false"/>
                    <a:lstStyle/>
                    <a:p>
                      <a:pPr algn="ctr" marL="0" indent="0" lvl="0">
                        <a:lnSpc>
                          <a:spcPts val="2243"/>
                        </a:lnSpc>
                        <a:spcBef>
                          <a:spcPct val="0"/>
                        </a:spcBef>
                        <a:defRPr/>
                      </a:pPr>
                      <a:r>
                        <a:rPr lang="en-US" sz="1901" spc="-36">
                          <a:solidFill>
                            <a:srgbClr val="FAFAFA"/>
                          </a:solidFill>
                          <a:latin typeface="Anaktoria"/>
                          <a:ea typeface="Anaktoria"/>
                          <a:cs typeface="Anaktoria"/>
                          <a:sym typeface="Anaktoria"/>
                        </a:rPr>
                        <a:t>5</a:t>
                      </a:r>
                      <a:endParaRPr lang="en-US" sz="1100"/>
                    </a:p>
                  </a:txBody>
                  <a:tcPr marL="97121" marR="97121" marT="97121" marB="97121"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0">
                      <a:solidFill>
                        <a:srgbClr val="FFFFFF"/>
                      </a:solidFill>
                      <a:prstDash val="solid"/>
                      <a:round/>
                      <a:headEnd type="none" w="med" len="med"/>
                      <a:tailEnd type="none" w="med" len="med"/>
                    </a:lnT>
                    <a:lnB cmpd="sng" algn="ctr" cap="flat" w="0">
                      <a:solidFill>
                        <a:srgbClr val="FFFFFF"/>
                      </a:solidFill>
                      <a:prstDash val="solid"/>
                      <a:round/>
                      <a:headEnd type="none" w="med" len="med"/>
                      <a:tailEnd type="none" w="med" len="med"/>
                    </a:lnB>
                    <a:solidFill>
                      <a:srgbClr val="997470"/>
                    </a:solidFill>
                  </a:tcPr>
                </a:tc>
                <a:tc>
                  <a:txBody>
                    <a:bodyPr anchor="t" rtlCol="false"/>
                    <a:lstStyle/>
                    <a:p>
                      <a:pPr algn="l" marL="0" indent="0" lvl="0">
                        <a:lnSpc>
                          <a:spcPts val="2243"/>
                        </a:lnSpc>
                        <a:spcBef>
                          <a:spcPct val="0"/>
                        </a:spcBef>
                        <a:defRPr/>
                      </a:pPr>
                      <a:r>
                        <a:rPr lang="en-US" sz="1901" spc="-36">
                          <a:solidFill>
                            <a:srgbClr val="4D1C13"/>
                          </a:solidFill>
                          <a:latin typeface="Anaktoria"/>
                          <a:ea typeface="Anaktoria"/>
                          <a:cs typeface="Anaktoria"/>
                          <a:sym typeface="Anaktoria"/>
                        </a:rPr>
                        <a:t>Insights y Recomendaciones</a:t>
                      </a:r>
                      <a:endParaRPr lang="en-US" sz="1100"/>
                    </a:p>
                  </a:txBody>
                  <a:tcPr marL="97121" marR="97121" marT="97121" marB="97121"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0">
                      <a:solidFill>
                        <a:srgbClr val="FFFFFF"/>
                      </a:solidFill>
                      <a:prstDash val="solid"/>
                      <a:round/>
                      <a:headEnd type="none" w="med" len="med"/>
                      <a:tailEnd type="none" w="med" len="med"/>
                    </a:lnT>
                    <a:lnB cmpd="sng" algn="ctr" cap="flat" w="0">
                      <a:solidFill>
                        <a:srgbClr val="FFFFFF"/>
                      </a:solidFill>
                      <a:prstDash val="solid"/>
                      <a:round/>
                      <a:headEnd type="none" w="med" len="med"/>
                      <a:tailEnd type="none" w="med" len="med"/>
                    </a:lnB>
                  </a:tcPr>
                </a:tc>
              </a:tr>
            </a:tbl>
          </a:graphicData>
        </a:graphic>
      </p:graphicFrame>
      <p:sp>
        <p:nvSpPr>
          <p:cNvPr name="TextBox 13" id="13"/>
          <p:cNvSpPr txBox="true"/>
          <p:nvPr/>
        </p:nvSpPr>
        <p:spPr>
          <a:xfrm rot="0">
            <a:off x="348440" y="646175"/>
            <a:ext cx="4123982" cy="755967"/>
          </a:xfrm>
          <a:prstGeom prst="rect">
            <a:avLst/>
          </a:prstGeom>
        </p:spPr>
        <p:txBody>
          <a:bodyPr anchor="t" rtlCol="false" tIns="0" lIns="0" bIns="0" rIns="0">
            <a:spAutoFit/>
          </a:bodyPr>
          <a:lstStyle/>
          <a:p>
            <a:pPr algn="l" marL="0" indent="0" lvl="0">
              <a:lnSpc>
                <a:spcPts val="5668"/>
              </a:lnSpc>
              <a:spcBef>
                <a:spcPct val="0"/>
              </a:spcBef>
            </a:pPr>
            <a:r>
              <a:rPr lang="en-US" sz="5398" strike="noStrike" u="none">
                <a:solidFill>
                  <a:srgbClr val="4D1C13"/>
                </a:solidFill>
                <a:latin typeface="Girassol"/>
                <a:ea typeface="Girassol"/>
                <a:cs typeface="Girassol"/>
                <a:sym typeface="Girassol"/>
              </a:rPr>
              <a:t>Índice</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323110" y="-495198"/>
            <a:ext cx="5736587" cy="5876145"/>
          </a:xfrm>
          <a:custGeom>
            <a:avLst/>
            <a:gdLst/>
            <a:ahLst/>
            <a:cxnLst/>
            <a:rect r="r" b="b" t="t" l="l"/>
            <a:pathLst>
              <a:path h="5876145" w="5736587">
                <a:moveTo>
                  <a:pt x="0" y="0"/>
                </a:moveTo>
                <a:lnTo>
                  <a:pt x="5736586" y="0"/>
                </a:lnTo>
                <a:lnTo>
                  <a:pt x="5736586" y="5876145"/>
                </a:lnTo>
                <a:lnTo>
                  <a:pt x="0" y="5876145"/>
                </a:lnTo>
                <a:lnTo>
                  <a:pt x="0" y="0"/>
                </a:lnTo>
                <a:close/>
              </a:path>
            </a:pathLst>
          </a:custGeom>
          <a:blipFill>
            <a:blip r:embed="rId2"/>
            <a:stretch>
              <a:fillRect l="0" t="0" r="0" b="0"/>
            </a:stretch>
          </a:blipFill>
        </p:spPr>
      </p:sp>
      <p:sp>
        <p:nvSpPr>
          <p:cNvPr name="Freeform 3" id="3"/>
          <p:cNvSpPr/>
          <p:nvPr/>
        </p:nvSpPr>
        <p:spPr>
          <a:xfrm flipH="false" flipV="false" rot="-5282695">
            <a:off x="-2571081" y="2881622"/>
            <a:ext cx="8647921" cy="8858305"/>
          </a:xfrm>
          <a:custGeom>
            <a:avLst/>
            <a:gdLst/>
            <a:ahLst/>
            <a:cxnLst/>
            <a:rect r="r" b="b" t="t" l="l"/>
            <a:pathLst>
              <a:path h="8858305" w="8647921">
                <a:moveTo>
                  <a:pt x="0" y="0"/>
                </a:moveTo>
                <a:lnTo>
                  <a:pt x="8647921" y="0"/>
                </a:lnTo>
                <a:lnTo>
                  <a:pt x="8647921" y="8858305"/>
                </a:lnTo>
                <a:lnTo>
                  <a:pt x="0" y="8858305"/>
                </a:lnTo>
                <a:lnTo>
                  <a:pt x="0" y="0"/>
                </a:lnTo>
                <a:close/>
              </a:path>
            </a:pathLst>
          </a:custGeom>
          <a:blipFill>
            <a:blip r:embed="rId2"/>
            <a:stretch>
              <a:fillRect l="0" t="0" r="0" b="0"/>
            </a:stretch>
          </a:blipFill>
        </p:spPr>
      </p:sp>
      <p:sp>
        <p:nvSpPr>
          <p:cNvPr name="Freeform 4" id="4"/>
          <p:cNvSpPr/>
          <p:nvPr/>
        </p:nvSpPr>
        <p:spPr>
          <a:xfrm flipH="false" flipV="false" rot="0">
            <a:off x="2758776" y="-3125747"/>
            <a:ext cx="5736587" cy="5876145"/>
          </a:xfrm>
          <a:custGeom>
            <a:avLst/>
            <a:gdLst/>
            <a:ahLst/>
            <a:cxnLst/>
            <a:rect r="r" b="b" t="t" l="l"/>
            <a:pathLst>
              <a:path h="5876145" w="5736587">
                <a:moveTo>
                  <a:pt x="0" y="0"/>
                </a:moveTo>
                <a:lnTo>
                  <a:pt x="5736586" y="0"/>
                </a:lnTo>
                <a:lnTo>
                  <a:pt x="5736586" y="5876145"/>
                </a:lnTo>
                <a:lnTo>
                  <a:pt x="0" y="5876145"/>
                </a:lnTo>
                <a:lnTo>
                  <a:pt x="0" y="0"/>
                </a:lnTo>
                <a:close/>
              </a:path>
            </a:pathLst>
          </a:custGeom>
          <a:blipFill>
            <a:blip r:embed="rId2"/>
            <a:stretch>
              <a:fillRect l="0" t="0" r="0" b="0"/>
            </a:stretch>
          </a:blipFill>
        </p:spPr>
      </p:sp>
      <p:sp>
        <p:nvSpPr>
          <p:cNvPr name="Freeform 5" id="5"/>
          <p:cNvSpPr/>
          <p:nvPr/>
        </p:nvSpPr>
        <p:spPr>
          <a:xfrm flipH="false" flipV="false" rot="0">
            <a:off x="4793240" y="5167609"/>
            <a:ext cx="5736587" cy="5876145"/>
          </a:xfrm>
          <a:custGeom>
            <a:avLst/>
            <a:gdLst/>
            <a:ahLst/>
            <a:cxnLst/>
            <a:rect r="r" b="b" t="t" l="l"/>
            <a:pathLst>
              <a:path h="5876145" w="5736587">
                <a:moveTo>
                  <a:pt x="0" y="0"/>
                </a:moveTo>
                <a:lnTo>
                  <a:pt x="5736586" y="0"/>
                </a:lnTo>
                <a:lnTo>
                  <a:pt x="5736586" y="5876145"/>
                </a:lnTo>
                <a:lnTo>
                  <a:pt x="0" y="5876145"/>
                </a:lnTo>
                <a:lnTo>
                  <a:pt x="0" y="0"/>
                </a:lnTo>
                <a:close/>
              </a:path>
            </a:pathLst>
          </a:custGeom>
          <a:blipFill>
            <a:blip r:embed="rId2"/>
            <a:stretch>
              <a:fillRect l="0" t="0" r="0" b="0"/>
            </a:stretch>
          </a:blipFill>
        </p:spPr>
      </p:sp>
      <p:sp>
        <p:nvSpPr>
          <p:cNvPr name="Freeform 6" id="6"/>
          <p:cNvSpPr/>
          <p:nvPr/>
        </p:nvSpPr>
        <p:spPr>
          <a:xfrm flipH="false" flipV="false" rot="0">
            <a:off x="5244165" y="-81968"/>
            <a:ext cx="6748925" cy="6913112"/>
          </a:xfrm>
          <a:custGeom>
            <a:avLst/>
            <a:gdLst/>
            <a:ahLst/>
            <a:cxnLst/>
            <a:rect r="r" b="b" t="t" l="l"/>
            <a:pathLst>
              <a:path h="6913112" w="6748925">
                <a:moveTo>
                  <a:pt x="0" y="0"/>
                </a:moveTo>
                <a:lnTo>
                  <a:pt x="6748925" y="0"/>
                </a:lnTo>
                <a:lnTo>
                  <a:pt x="6748925" y="6913111"/>
                </a:lnTo>
                <a:lnTo>
                  <a:pt x="0" y="6913111"/>
                </a:lnTo>
                <a:lnTo>
                  <a:pt x="0" y="0"/>
                </a:lnTo>
                <a:close/>
              </a:path>
            </a:pathLst>
          </a:custGeom>
          <a:blipFill>
            <a:blip r:embed="rId2"/>
            <a:stretch>
              <a:fillRect l="0" t="0" r="0" b="0"/>
            </a:stretch>
          </a:blipFill>
        </p:spPr>
      </p:sp>
      <p:sp>
        <p:nvSpPr>
          <p:cNvPr name="Freeform 7" id="7"/>
          <p:cNvSpPr/>
          <p:nvPr/>
        </p:nvSpPr>
        <p:spPr>
          <a:xfrm flipH="false" flipV="false" rot="5284184">
            <a:off x="-1565962" y="7616456"/>
            <a:ext cx="5484512" cy="5670078"/>
          </a:xfrm>
          <a:custGeom>
            <a:avLst/>
            <a:gdLst/>
            <a:ahLst/>
            <a:cxnLst/>
            <a:rect r="r" b="b" t="t" l="l"/>
            <a:pathLst>
              <a:path h="5670078" w="5484512">
                <a:moveTo>
                  <a:pt x="0" y="0"/>
                </a:moveTo>
                <a:lnTo>
                  <a:pt x="5484512" y="0"/>
                </a:lnTo>
                <a:lnTo>
                  <a:pt x="5484512" y="5670078"/>
                </a:lnTo>
                <a:lnTo>
                  <a:pt x="0" y="567007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4462938">
            <a:off x="-1024898" y="-798542"/>
            <a:ext cx="4480983" cy="4589996"/>
          </a:xfrm>
          <a:custGeom>
            <a:avLst/>
            <a:gdLst/>
            <a:ahLst/>
            <a:cxnLst/>
            <a:rect r="r" b="b" t="t" l="l"/>
            <a:pathLst>
              <a:path h="4589996" w="4480983">
                <a:moveTo>
                  <a:pt x="0" y="0"/>
                </a:moveTo>
                <a:lnTo>
                  <a:pt x="4480983" y="0"/>
                </a:lnTo>
                <a:lnTo>
                  <a:pt x="4480983" y="4589996"/>
                </a:lnTo>
                <a:lnTo>
                  <a:pt x="0" y="4589996"/>
                </a:lnTo>
                <a:lnTo>
                  <a:pt x="0" y="0"/>
                </a:lnTo>
                <a:close/>
              </a:path>
            </a:pathLst>
          </a:custGeom>
          <a:blipFill>
            <a:blip r:embed="rId2"/>
            <a:stretch>
              <a:fillRect l="0" t="0" r="0" b="0"/>
            </a:stretch>
          </a:blipFill>
        </p:spPr>
      </p:sp>
      <p:sp>
        <p:nvSpPr>
          <p:cNvPr name="Freeform 9" id="9"/>
          <p:cNvSpPr/>
          <p:nvPr/>
        </p:nvSpPr>
        <p:spPr>
          <a:xfrm flipH="false" flipV="false" rot="-2387215">
            <a:off x="4939698" y="284972"/>
            <a:ext cx="3895699" cy="4027509"/>
          </a:xfrm>
          <a:custGeom>
            <a:avLst/>
            <a:gdLst/>
            <a:ahLst/>
            <a:cxnLst/>
            <a:rect r="r" b="b" t="t" l="l"/>
            <a:pathLst>
              <a:path h="4027509" w="3895699">
                <a:moveTo>
                  <a:pt x="0" y="0"/>
                </a:moveTo>
                <a:lnTo>
                  <a:pt x="3895700" y="0"/>
                </a:lnTo>
                <a:lnTo>
                  <a:pt x="3895700" y="4027509"/>
                </a:lnTo>
                <a:lnTo>
                  <a:pt x="0" y="402750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0" id="10"/>
          <p:cNvSpPr/>
          <p:nvPr/>
        </p:nvSpPr>
        <p:spPr>
          <a:xfrm flipH="false" flipV="false" rot="-8903731">
            <a:off x="1646309" y="1969688"/>
            <a:ext cx="4271057" cy="4374962"/>
          </a:xfrm>
          <a:custGeom>
            <a:avLst/>
            <a:gdLst/>
            <a:ahLst/>
            <a:cxnLst/>
            <a:rect r="r" b="b" t="t" l="l"/>
            <a:pathLst>
              <a:path h="4374962" w="4271057">
                <a:moveTo>
                  <a:pt x="0" y="0"/>
                </a:moveTo>
                <a:lnTo>
                  <a:pt x="4271057" y="0"/>
                </a:lnTo>
                <a:lnTo>
                  <a:pt x="4271057" y="4374962"/>
                </a:lnTo>
                <a:lnTo>
                  <a:pt x="0" y="4374962"/>
                </a:lnTo>
                <a:lnTo>
                  <a:pt x="0" y="0"/>
                </a:lnTo>
                <a:close/>
              </a:path>
            </a:pathLst>
          </a:custGeom>
          <a:blipFill>
            <a:blip r:embed="rId2"/>
            <a:stretch>
              <a:fillRect l="0" t="0" r="0" b="0"/>
            </a:stretch>
          </a:blipFill>
        </p:spPr>
      </p:sp>
      <p:sp>
        <p:nvSpPr>
          <p:cNvPr name="Freeform 11" id="11"/>
          <p:cNvSpPr/>
          <p:nvPr/>
        </p:nvSpPr>
        <p:spPr>
          <a:xfrm flipH="false" flipV="false" rot="5284184">
            <a:off x="5110357" y="8666231"/>
            <a:ext cx="2016295" cy="2084516"/>
          </a:xfrm>
          <a:custGeom>
            <a:avLst/>
            <a:gdLst/>
            <a:ahLst/>
            <a:cxnLst/>
            <a:rect r="r" b="b" t="t" l="l"/>
            <a:pathLst>
              <a:path h="2084516" w="2016295">
                <a:moveTo>
                  <a:pt x="0" y="0"/>
                </a:moveTo>
                <a:lnTo>
                  <a:pt x="2016295" y="0"/>
                </a:lnTo>
                <a:lnTo>
                  <a:pt x="2016295" y="2084516"/>
                </a:lnTo>
                <a:lnTo>
                  <a:pt x="0" y="208451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2" id="12"/>
          <p:cNvSpPr/>
          <p:nvPr/>
        </p:nvSpPr>
        <p:spPr>
          <a:xfrm flipH="false" flipV="false" rot="-8903731">
            <a:off x="3914426" y="1694732"/>
            <a:ext cx="2793317" cy="2861272"/>
          </a:xfrm>
          <a:custGeom>
            <a:avLst/>
            <a:gdLst/>
            <a:ahLst/>
            <a:cxnLst/>
            <a:rect r="r" b="b" t="t" l="l"/>
            <a:pathLst>
              <a:path h="2861272" w="2793317">
                <a:moveTo>
                  <a:pt x="0" y="0"/>
                </a:moveTo>
                <a:lnTo>
                  <a:pt x="2793317" y="0"/>
                </a:lnTo>
                <a:lnTo>
                  <a:pt x="2793317" y="2861272"/>
                </a:lnTo>
                <a:lnTo>
                  <a:pt x="0" y="2861272"/>
                </a:lnTo>
                <a:lnTo>
                  <a:pt x="0" y="0"/>
                </a:lnTo>
                <a:close/>
              </a:path>
            </a:pathLst>
          </a:custGeom>
          <a:blipFill>
            <a:blip r:embed="rId2"/>
            <a:stretch>
              <a:fillRect l="0" t="0" r="0" b="0"/>
            </a:stretch>
          </a:blipFill>
        </p:spPr>
      </p:sp>
      <p:sp>
        <p:nvSpPr>
          <p:cNvPr name="Freeform 13" id="13"/>
          <p:cNvSpPr/>
          <p:nvPr/>
        </p:nvSpPr>
        <p:spPr>
          <a:xfrm flipH="false" flipV="false" rot="0">
            <a:off x="-1670394" y="-1093205"/>
            <a:ext cx="5728714" cy="5868081"/>
          </a:xfrm>
          <a:custGeom>
            <a:avLst/>
            <a:gdLst/>
            <a:ahLst/>
            <a:cxnLst/>
            <a:rect r="r" b="b" t="t" l="l"/>
            <a:pathLst>
              <a:path h="5868081" w="5728714">
                <a:moveTo>
                  <a:pt x="0" y="0"/>
                </a:moveTo>
                <a:lnTo>
                  <a:pt x="5728714" y="0"/>
                </a:lnTo>
                <a:lnTo>
                  <a:pt x="5728714" y="5868081"/>
                </a:lnTo>
                <a:lnTo>
                  <a:pt x="0" y="5868081"/>
                </a:lnTo>
                <a:lnTo>
                  <a:pt x="0" y="0"/>
                </a:lnTo>
                <a:close/>
              </a:path>
            </a:pathLst>
          </a:custGeom>
          <a:blipFill>
            <a:blip r:embed="rId2"/>
            <a:stretch>
              <a:fillRect l="0" t="0" r="0" b="0"/>
            </a:stretch>
          </a:blipFill>
        </p:spPr>
      </p:sp>
      <p:sp>
        <p:nvSpPr>
          <p:cNvPr name="Freeform 14" id="14"/>
          <p:cNvSpPr/>
          <p:nvPr/>
        </p:nvSpPr>
        <p:spPr>
          <a:xfrm flipH="false" flipV="false" rot="0">
            <a:off x="4887869" y="-680542"/>
            <a:ext cx="6739664" cy="6903625"/>
          </a:xfrm>
          <a:custGeom>
            <a:avLst/>
            <a:gdLst/>
            <a:ahLst/>
            <a:cxnLst/>
            <a:rect r="r" b="b" t="t" l="l"/>
            <a:pathLst>
              <a:path h="6903625" w="6739664">
                <a:moveTo>
                  <a:pt x="0" y="0"/>
                </a:moveTo>
                <a:lnTo>
                  <a:pt x="6739663" y="0"/>
                </a:lnTo>
                <a:lnTo>
                  <a:pt x="6739663" y="6903625"/>
                </a:lnTo>
                <a:lnTo>
                  <a:pt x="0" y="6903625"/>
                </a:lnTo>
                <a:lnTo>
                  <a:pt x="0" y="0"/>
                </a:lnTo>
                <a:close/>
              </a:path>
            </a:pathLst>
          </a:custGeom>
          <a:blipFill>
            <a:blip r:embed="rId2"/>
            <a:stretch>
              <a:fillRect l="0" t="0" r="0" b="0"/>
            </a:stretch>
          </a:blipFill>
        </p:spPr>
      </p:sp>
      <p:sp>
        <p:nvSpPr>
          <p:cNvPr name="Freeform 15" id="15"/>
          <p:cNvSpPr/>
          <p:nvPr/>
        </p:nvSpPr>
        <p:spPr>
          <a:xfrm flipH="false" flipV="false" rot="5284184">
            <a:off x="-1912912" y="7007318"/>
            <a:ext cx="5476985" cy="5662297"/>
          </a:xfrm>
          <a:custGeom>
            <a:avLst/>
            <a:gdLst/>
            <a:ahLst/>
            <a:cxnLst/>
            <a:rect r="r" b="b" t="t" l="l"/>
            <a:pathLst>
              <a:path h="5662297" w="5476985">
                <a:moveTo>
                  <a:pt x="0" y="0"/>
                </a:moveTo>
                <a:lnTo>
                  <a:pt x="5476985" y="0"/>
                </a:lnTo>
                <a:lnTo>
                  <a:pt x="5476985" y="5662297"/>
                </a:lnTo>
                <a:lnTo>
                  <a:pt x="0" y="56622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6" id="16"/>
          <p:cNvSpPr/>
          <p:nvPr/>
        </p:nvSpPr>
        <p:spPr>
          <a:xfrm flipH="false" flipV="false" rot="-2387215">
            <a:off x="4583820" y="-314105"/>
            <a:ext cx="3890353" cy="4021982"/>
          </a:xfrm>
          <a:custGeom>
            <a:avLst/>
            <a:gdLst/>
            <a:ahLst/>
            <a:cxnLst/>
            <a:rect r="r" b="b" t="t" l="l"/>
            <a:pathLst>
              <a:path h="4021982" w="3890353">
                <a:moveTo>
                  <a:pt x="0" y="0"/>
                </a:moveTo>
                <a:lnTo>
                  <a:pt x="3890353" y="0"/>
                </a:lnTo>
                <a:lnTo>
                  <a:pt x="3890353" y="4021981"/>
                </a:lnTo>
                <a:lnTo>
                  <a:pt x="0" y="402198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7" id="17"/>
          <p:cNvSpPr/>
          <p:nvPr/>
        </p:nvSpPr>
        <p:spPr>
          <a:xfrm flipH="false" flipV="false" rot="1907765">
            <a:off x="2538349" y="5578422"/>
            <a:ext cx="6669985" cy="7622840"/>
          </a:xfrm>
          <a:custGeom>
            <a:avLst/>
            <a:gdLst/>
            <a:ahLst/>
            <a:cxnLst/>
            <a:rect r="r" b="b" t="t" l="l"/>
            <a:pathLst>
              <a:path h="7622840" w="6669985">
                <a:moveTo>
                  <a:pt x="0" y="0"/>
                </a:moveTo>
                <a:lnTo>
                  <a:pt x="6669985" y="0"/>
                </a:lnTo>
                <a:lnTo>
                  <a:pt x="6669985" y="7622841"/>
                </a:lnTo>
                <a:lnTo>
                  <a:pt x="0" y="762284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8" id="18"/>
          <p:cNvSpPr txBox="true"/>
          <p:nvPr/>
        </p:nvSpPr>
        <p:spPr>
          <a:xfrm rot="0">
            <a:off x="756000" y="2025211"/>
            <a:ext cx="6224420" cy="3041040"/>
          </a:xfrm>
          <a:prstGeom prst="rect">
            <a:avLst/>
          </a:prstGeom>
        </p:spPr>
        <p:txBody>
          <a:bodyPr anchor="t" rtlCol="false" tIns="0" lIns="0" bIns="0" rIns="0">
            <a:spAutoFit/>
          </a:bodyPr>
          <a:lstStyle/>
          <a:p>
            <a:pPr algn="ctr">
              <a:lnSpc>
                <a:spcPts val="3514"/>
              </a:lnSpc>
            </a:pPr>
            <a:r>
              <a:rPr lang="en-US" sz="2129">
                <a:solidFill>
                  <a:srgbClr val="000000"/>
                </a:solidFill>
                <a:latin typeface="Anaktoria"/>
                <a:ea typeface="Anaktoria"/>
                <a:cs typeface="Anaktoria"/>
                <a:sym typeface="Anaktoria"/>
              </a:rPr>
              <a:t>Este proyecto de Data Science tiene como objetivo analizar un conjunto de datos sobre vinos de Argentina e Italia. La finalidad es responder preguntas clave relacionadas con las características, precios y puntuaciones de los vinos, identificando patrones que puedan ser útiles para la industria vitivinícola o para los amantes del vino.</a:t>
            </a:r>
          </a:p>
          <a:p>
            <a:pPr algn="ctr" marL="0" indent="0" lvl="0">
              <a:lnSpc>
                <a:spcPts val="3514"/>
              </a:lnSpc>
            </a:pPr>
          </a:p>
        </p:txBody>
      </p:sp>
      <p:sp>
        <p:nvSpPr>
          <p:cNvPr name="TextBox 19" id="19"/>
          <p:cNvSpPr txBox="true"/>
          <p:nvPr/>
        </p:nvSpPr>
        <p:spPr>
          <a:xfrm rot="0">
            <a:off x="668435" y="1107188"/>
            <a:ext cx="5548877" cy="733648"/>
          </a:xfrm>
          <a:prstGeom prst="rect">
            <a:avLst/>
          </a:prstGeom>
        </p:spPr>
        <p:txBody>
          <a:bodyPr anchor="t" rtlCol="false" tIns="0" lIns="0" bIns="0" rIns="0">
            <a:spAutoFit/>
          </a:bodyPr>
          <a:lstStyle/>
          <a:p>
            <a:pPr algn="ctr" marL="0" indent="0" lvl="0">
              <a:lnSpc>
                <a:spcPts val="5513"/>
              </a:lnSpc>
              <a:spcBef>
                <a:spcPct val="0"/>
              </a:spcBef>
            </a:pPr>
            <a:r>
              <a:rPr lang="en-US" sz="5251">
                <a:solidFill>
                  <a:srgbClr val="4D1C13"/>
                </a:solidFill>
                <a:latin typeface="Girassol"/>
                <a:ea typeface="Girassol"/>
                <a:cs typeface="Girassol"/>
                <a:sym typeface="Girassol"/>
              </a:rPr>
              <a:t>Abstract</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323110" y="-495198"/>
            <a:ext cx="5736587" cy="5876145"/>
          </a:xfrm>
          <a:custGeom>
            <a:avLst/>
            <a:gdLst/>
            <a:ahLst/>
            <a:cxnLst/>
            <a:rect r="r" b="b" t="t" l="l"/>
            <a:pathLst>
              <a:path h="5876145" w="5736587">
                <a:moveTo>
                  <a:pt x="0" y="0"/>
                </a:moveTo>
                <a:lnTo>
                  <a:pt x="5736586" y="0"/>
                </a:lnTo>
                <a:lnTo>
                  <a:pt x="5736586" y="5876145"/>
                </a:lnTo>
                <a:lnTo>
                  <a:pt x="0" y="5876145"/>
                </a:lnTo>
                <a:lnTo>
                  <a:pt x="0" y="0"/>
                </a:lnTo>
                <a:close/>
              </a:path>
            </a:pathLst>
          </a:custGeom>
          <a:blipFill>
            <a:blip r:embed="rId2"/>
            <a:stretch>
              <a:fillRect l="0" t="0" r="0" b="0"/>
            </a:stretch>
          </a:blipFill>
        </p:spPr>
      </p:sp>
      <p:sp>
        <p:nvSpPr>
          <p:cNvPr name="Freeform 3" id="3"/>
          <p:cNvSpPr/>
          <p:nvPr/>
        </p:nvSpPr>
        <p:spPr>
          <a:xfrm flipH="false" flipV="false" rot="-5282695">
            <a:off x="-2571081" y="2881622"/>
            <a:ext cx="8647921" cy="8858305"/>
          </a:xfrm>
          <a:custGeom>
            <a:avLst/>
            <a:gdLst/>
            <a:ahLst/>
            <a:cxnLst/>
            <a:rect r="r" b="b" t="t" l="l"/>
            <a:pathLst>
              <a:path h="8858305" w="8647921">
                <a:moveTo>
                  <a:pt x="0" y="0"/>
                </a:moveTo>
                <a:lnTo>
                  <a:pt x="8647921" y="0"/>
                </a:lnTo>
                <a:lnTo>
                  <a:pt x="8647921" y="8858305"/>
                </a:lnTo>
                <a:lnTo>
                  <a:pt x="0" y="8858305"/>
                </a:lnTo>
                <a:lnTo>
                  <a:pt x="0" y="0"/>
                </a:lnTo>
                <a:close/>
              </a:path>
            </a:pathLst>
          </a:custGeom>
          <a:blipFill>
            <a:blip r:embed="rId2"/>
            <a:stretch>
              <a:fillRect l="0" t="0" r="0" b="0"/>
            </a:stretch>
          </a:blipFill>
        </p:spPr>
      </p:sp>
      <p:sp>
        <p:nvSpPr>
          <p:cNvPr name="Freeform 4" id="4"/>
          <p:cNvSpPr/>
          <p:nvPr/>
        </p:nvSpPr>
        <p:spPr>
          <a:xfrm flipH="false" flipV="false" rot="0">
            <a:off x="2758776" y="-3125747"/>
            <a:ext cx="5736587" cy="5876145"/>
          </a:xfrm>
          <a:custGeom>
            <a:avLst/>
            <a:gdLst/>
            <a:ahLst/>
            <a:cxnLst/>
            <a:rect r="r" b="b" t="t" l="l"/>
            <a:pathLst>
              <a:path h="5876145" w="5736587">
                <a:moveTo>
                  <a:pt x="0" y="0"/>
                </a:moveTo>
                <a:lnTo>
                  <a:pt x="5736586" y="0"/>
                </a:lnTo>
                <a:lnTo>
                  <a:pt x="5736586" y="5876145"/>
                </a:lnTo>
                <a:lnTo>
                  <a:pt x="0" y="5876145"/>
                </a:lnTo>
                <a:lnTo>
                  <a:pt x="0" y="0"/>
                </a:lnTo>
                <a:close/>
              </a:path>
            </a:pathLst>
          </a:custGeom>
          <a:blipFill>
            <a:blip r:embed="rId2"/>
            <a:stretch>
              <a:fillRect l="0" t="0" r="0" b="0"/>
            </a:stretch>
          </a:blipFill>
        </p:spPr>
      </p:sp>
      <p:sp>
        <p:nvSpPr>
          <p:cNvPr name="Freeform 5" id="5"/>
          <p:cNvSpPr/>
          <p:nvPr/>
        </p:nvSpPr>
        <p:spPr>
          <a:xfrm flipH="false" flipV="false" rot="0">
            <a:off x="4793240" y="5167609"/>
            <a:ext cx="5736587" cy="5876145"/>
          </a:xfrm>
          <a:custGeom>
            <a:avLst/>
            <a:gdLst/>
            <a:ahLst/>
            <a:cxnLst/>
            <a:rect r="r" b="b" t="t" l="l"/>
            <a:pathLst>
              <a:path h="5876145" w="5736587">
                <a:moveTo>
                  <a:pt x="0" y="0"/>
                </a:moveTo>
                <a:lnTo>
                  <a:pt x="5736586" y="0"/>
                </a:lnTo>
                <a:lnTo>
                  <a:pt x="5736586" y="5876145"/>
                </a:lnTo>
                <a:lnTo>
                  <a:pt x="0" y="5876145"/>
                </a:lnTo>
                <a:lnTo>
                  <a:pt x="0" y="0"/>
                </a:lnTo>
                <a:close/>
              </a:path>
            </a:pathLst>
          </a:custGeom>
          <a:blipFill>
            <a:blip r:embed="rId2"/>
            <a:stretch>
              <a:fillRect l="0" t="0" r="0" b="0"/>
            </a:stretch>
          </a:blipFill>
        </p:spPr>
      </p:sp>
      <p:sp>
        <p:nvSpPr>
          <p:cNvPr name="Freeform 6" id="6"/>
          <p:cNvSpPr/>
          <p:nvPr/>
        </p:nvSpPr>
        <p:spPr>
          <a:xfrm flipH="false" flipV="false" rot="0">
            <a:off x="5244165" y="-81968"/>
            <a:ext cx="6748925" cy="6913112"/>
          </a:xfrm>
          <a:custGeom>
            <a:avLst/>
            <a:gdLst/>
            <a:ahLst/>
            <a:cxnLst/>
            <a:rect r="r" b="b" t="t" l="l"/>
            <a:pathLst>
              <a:path h="6913112" w="6748925">
                <a:moveTo>
                  <a:pt x="0" y="0"/>
                </a:moveTo>
                <a:lnTo>
                  <a:pt x="6748925" y="0"/>
                </a:lnTo>
                <a:lnTo>
                  <a:pt x="6748925" y="6913111"/>
                </a:lnTo>
                <a:lnTo>
                  <a:pt x="0" y="6913111"/>
                </a:lnTo>
                <a:lnTo>
                  <a:pt x="0" y="0"/>
                </a:lnTo>
                <a:close/>
              </a:path>
            </a:pathLst>
          </a:custGeom>
          <a:blipFill>
            <a:blip r:embed="rId2"/>
            <a:stretch>
              <a:fillRect l="0" t="0" r="0" b="0"/>
            </a:stretch>
          </a:blipFill>
        </p:spPr>
      </p:sp>
      <p:sp>
        <p:nvSpPr>
          <p:cNvPr name="Freeform 7" id="7"/>
          <p:cNvSpPr/>
          <p:nvPr/>
        </p:nvSpPr>
        <p:spPr>
          <a:xfrm flipH="false" flipV="false" rot="5284184">
            <a:off x="-712325" y="8106835"/>
            <a:ext cx="5484512" cy="5670078"/>
          </a:xfrm>
          <a:custGeom>
            <a:avLst/>
            <a:gdLst/>
            <a:ahLst/>
            <a:cxnLst/>
            <a:rect r="r" b="b" t="t" l="l"/>
            <a:pathLst>
              <a:path h="5670078" w="5484512">
                <a:moveTo>
                  <a:pt x="0" y="0"/>
                </a:moveTo>
                <a:lnTo>
                  <a:pt x="5484512" y="0"/>
                </a:lnTo>
                <a:lnTo>
                  <a:pt x="5484512" y="5670078"/>
                </a:lnTo>
                <a:lnTo>
                  <a:pt x="0" y="567007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4462938">
            <a:off x="-1024898" y="-798542"/>
            <a:ext cx="4480983" cy="4589996"/>
          </a:xfrm>
          <a:custGeom>
            <a:avLst/>
            <a:gdLst/>
            <a:ahLst/>
            <a:cxnLst/>
            <a:rect r="r" b="b" t="t" l="l"/>
            <a:pathLst>
              <a:path h="4589996" w="4480983">
                <a:moveTo>
                  <a:pt x="0" y="0"/>
                </a:moveTo>
                <a:lnTo>
                  <a:pt x="4480983" y="0"/>
                </a:lnTo>
                <a:lnTo>
                  <a:pt x="4480983" y="4589996"/>
                </a:lnTo>
                <a:lnTo>
                  <a:pt x="0" y="4589996"/>
                </a:lnTo>
                <a:lnTo>
                  <a:pt x="0" y="0"/>
                </a:lnTo>
                <a:close/>
              </a:path>
            </a:pathLst>
          </a:custGeom>
          <a:blipFill>
            <a:blip r:embed="rId2"/>
            <a:stretch>
              <a:fillRect l="0" t="0" r="0" b="0"/>
            </a:stretch>
          </a:blipFill>
        </p:spPr>
      </p:sp>
      <p:sp>
        <p:nvSpPr>
          <p:cNvPr name="Freeform 9" id="9"/>
          <p:cNvSpPr/>
          <p:nvPr/>
        </p:nvSpPr>
        <p:spPr>
          <a:xfrm flipH="false" flipV="false" rot="-2387215">
            <a:off x="5302477" y="-749756"/>
            <a:ext cx="3895699" cy="4027509"/>
          </a:xfrm>
          <a:custGeom>
            <a:avLst/>
            <a:gdLst/>
            <a:ahLst/>
            <a:cxnLst/>
            <a:rect r="r" b="b" t="t" l="l"/>
            <a:pathLst>
              <a:path h="4027509" w="3895699">
                <a:moveTo>
                  <a:pt x="0" y="0"/>
                </a:moveTo>
                <a:lnTo>
                  <a:pt x="3895700" y="0"/>
                </a:lnTo>
                <a:lnTo>
                  <a:pt x="3895700" y="4027509"/>
                </a:lnTo>
                <a:lnTo>
                  <a:pt x="0" y="402750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0" id="10"/>
          <p:cNvSpPr/>
          <p:nvPr/>
        </p:nvSpPr>
        <p:spPr>
          <a:xfrm flipH="false" flipV="false" rot="-8903731">
            <a:off x="1646309" y="1969688"/>
            <a:ext cx="4271057" cy="4374962"/>
          </a:xfrm>
          <a:custGeom>
            <a:avLst/>
            <a:gdLst/>
            <a:ahLst/>
            <a:cxnLst/>
            <a:rect r="r" b="b" t="t" l="l"/>
            <a:pathLst>
              <a:path h="4374962" w="4271057">
                <a:moveTo>
                  <a:pt x="0" y="0"/>
                </a:moveTo>
                <a:lnTo>
                  <a:pt x="4271057" y="0"/>
                </a:lnTo>
                <a:lnTo>
                  <a:pt x="4271057" y="4374962"/>
                </a:lnTo>
                <a:lnTo>
                  <a:pt x="0" y="4374962"/>
                </a:lnTo>
                <a:lnTo>
                  <a:pt x="0" y="0"/>
                </a:lnTo>
                <a:close/>
              </a:path>
            </a:pathLst>
          </a:custGeom>
          <a:blipFill>
            <a:blip r:embed="rId2"/>
            <a:stretch>
              <a:fillRect l="0" t="0" r="0" b="0"/>
            </a:stretch>
          </a:blipFill>
        </p:spPr>
      </p:sp>
      <p:sp>
        <p:nvSpPr>
          <p:cNvPr name="Freeform 11" id="11"/>
          <p:cNvSpPr/>
          <p:nvPr/>
        </p:nvSpPr>
        <p:spPr>
          <a:xfrm flipH="false" flipV="false" rot="5284184">
            <a:off x="5110357" y="8666231"/>
            <a:ext cx="2016295" cy="2084516"/>
          </a:xfrm>
          <a:custGeom>
            <a:avLst/>
            <a:gdLst/>
            <a:ahLst/>
            <a:cxnLst/>
            <a:rect r="r" b="b" t="t" l="l"/>
            <a:pathLst>
              <a:path h="2084516" w="2016295">
                <a:moveTo>
                  <a:pt x="0" y="0"/>
                </a:moveTo>
                <a:lnTo>
                  <a:pt x="2016295" y="0"/>
                </a:lnTo>
                <a:lnTo>
                  <a:pt x="2016295" y="2084516"/>
                </a:lnTo>
                <a:lnTo>
                  <a:pt x="0" y="208451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2" id="12"/>
          <p:cNvSpPr/>
          <p:nvPr/>
        </p:nvSpPr>
        <p:spPr>
          <a:xfrm flipH="false" flipV="false" rot="-8903731">
            <a:off x="3914426" y="1694732"/>
            <a:ext cx="2793317" cy="2861272"/>
          </a:xfrm>
          <a:custGeom>
            <a:avLst/>
            <a:gdLst/>
            <a:ahLst/>
            <a:cxnLst/>
            <a:rect r="r" b="b" t="t" l="l"/>
            <a:pathLst>
              <a:path h="2861272" w="2793317">
                <a:moveTo>
                  <a:pt x="0" y="0"/>
                </a:moveTo>
                <a:lnTo>
                  <a:pt x="2793317" y="0"/>
                </a:lnTo>
                <a:lnTo>
                  <a:pt x="2793317" y="2861272"/>
                </a:lnTo>
                <a:lnTo>
                  <a:pt x="0" y="2861272"/>
                </a:lnTo>
                <a:lnTo>
                  <a:pt x="0" y="0"/>
                </a:lnTo>
                <a:close/>
              </a:path>
            </a:pathLst>
          </a:custGeom>
          <a:blipFill>
            <a:blip r:embed="rId2"/>
            <a:stretch>
              <a:fillRect l="0" t="0" r="0" b="0"/>
            </a:stretch>
          </a:blipFill>
        </p:spPr>
      </p:sp>
      <p:sp>
        <p:nvSpPr>
          <p:cNvPr name="Freeform 13" id="13"/>
          <p:cNvSpPr/>
          <p:nvPr/>
        </p:nvSpPr>
        <p:spPr>
          <a:xfrm flipH="false" flipV="false" rot="0">
            <a:off x="4311668" y="4696098"/>
            <a:ext cx="3248332" cy="3327356"/>
          </a:xfrm>
          <a:custGeom>
            <a:avLst/>
            <a:gdLst/>
            <a:ahLst/>
            <a:cxnLst/>
            <a:rect r="r" b="b" t="t" l="l"/>
            <a:pathLst>
              <a:path h="3327356" w="3248332">
                <a:moveTo>
                  <a:pt x="0" y="0"/>
                </a:moveTo>
                <a:lnTo>
                  <a:pt x="3248332" y="0"/>
                </a:lnTo>
                <a:lnTo>
                  <a:pt x="3248332" y="3327356"/>
                </a:lnTo>
                <a:lnTo>
                  <a:pt x="0" y="3327356"/>
                </a:lnTo>
                <a:lnTo>
                  <a:pt x="0" y="0"/>
                </a:lnTo>
                <a:close/>
              </a:path>
            </a:pathLst>
          </a:custGeom>
          <a:blipFill>
            <a:blip r:embed="rId2"/>
            <a:stretch>
              <a:fillRect l="0" t="0" r="0" b="0"/>
            </a:stretch>
          </a:blipFill>
        </p:spPr>
      </p:sp>
      <p:sp>
        <p:nvSpPr>
          <p:cNvPr name="Freeform 14" id="14"/>
          <p:cNvSpPr/>
          <p:nvPr/>
        </p:nvSpPr>
        <p:spPr>
          <a:xfrm flipH="false" flipV="false" rot="0">
            <a:off x="4413476" y="5075743"/>
            <a:ext cx="4834013" cy="4926734"/>
          </a:xfrm>
          <a:custGeom>
            <a:avLst/>
            <a:gdLst/>
            <a:ahLst/>
            <a:cxnLst/>
            <a:rect r="r" b="b" t="t" l="l"/>
            <a:pathLst>
              <a:path h="4926734" w="4834013">
                <a:moveTo>
                  <a:pt x="0" y="0"/>
                </a:moveTo>
                <a:lnTo>
                  <a:pt x="4834013" y="0"/>
                </a:lnTo>
                <a:lnTo>
                  <a:pt x="4834013" y="4926734"/>
                </a:lnTo>
                <a:lnTo>
                  <a:pt x="0" y="492673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5" id="15"/>
          <p:cNvSpPr txBox="true"/>
          <p:nvPr/>
        </p:nvSpPr>
        <p:spPr>
          <a:xfrm rot="0">
            <a:off x="506474" y="267785"/>
            <a:ext cx="3625650" cy="728914"/>
          </a:xfrm>
          <a:prstGeom prst="rect">
            <a:avLst/>
          </a:prstGeom>
        </p:spPr>
        <p:txBody>
          <a:bodyPr anchor="t" rtlCol="false" tIns="0" lIns="0" bIns="0" rIns="0">
            <a:spAutoFit/>
          </a:bodyPr>
          <a:lstStyle/>
          <a:p>
            <a:pPr algn="l" marL="0" indent="0" lvl="0">
              <a:lnSpc>
                <a:spcPts val="5524"/>
              </a:lnSpc>
              <a:spcBef>
                <a:spcPct val="0"/>
              </a:spcBef>
            </a:pPr>
            <a:r>
              <a:rPr lang="en-US" sz="5261">
                <a:solidFill>
                  <a:srgbClr val="4D1C13"/>
                </a:solidFill>
                <a:latin typeface="Girassol"/>
                <a:ea typeface="Girassol"/>
                <a:cs typeface="Girassol"/>
                <a:sym typeface="Girassol"/>
              </a:rPr>
              <a:t>Preguntas</a:t>
            </a:r>
          </a:p>
        </p:txBody>
      </p:sp>
      <p:sp>
        <p:nvSpPr>
          <p:cNvPr name="TextBox 16" id="16"/>
          <p:cNvSpPr txBox="true"/>
          <p:nvPr/>
        </p:nvSpPr>
        <p:spPr>
          <a:xfrm rot="0">
            <a:off x="291832" y="1105764"/>
            <a:ext cx="5684042" cy="2239242"/>
          </a:xfrm>
          <a:prstGeom prst="rect">
            <a:avLst/>
          </a:prstGeom>
        </p:spPr>
        <p:txBody>
          <a:bodyPr anchor="t" rtlCol="false" tIns="0" lIns="0" bIns="0" rIns="0">
            <a:spAutoFit/>
          </a:bodyPr>
          <a:lstStyle/>
          <a:p>
            <a:pPr algn="l" marL="390193" indent="-195097" lvl="1">
              <a:lnSpc>
                <a:spcPts val="2548"/>
              </a:lnSpc>
              <a:buFont typeface="Arial"/>
              <a:buChar char="•"/>
            </a:pPr>
            <a:r>
              <a:rPr lang="en-US" sz="1807">
                <a:solidFill>
                  <a:srgbClr val="4D1C13"/>
                </a:solidFill>
                <a:latin typeface="Anaktoria"/>
                <a:ea typeface="Anaktoria"/>
                <a:cs typeface="Anaktoria"/>
                <a:sym typeface="Anaktoria"/>
              </a:rPr>
              <a:t>¿Cuáles son las variedades de uva más populares en Argentina e Italia?</a:t>
            </a:r>
          </a:p>
          <a:p>
            <a:pPr algn="l" marL="390193" indent="-195097" lvl="1">
              <a:lnSpc>
                <a:spcPts val="2548"/>
              </a:lnSpc>
              <a:buFont typeface="Arial"/>
              <a:buChar char="•"/>
            </a:pPr>
            <a:r>
              <a:rPr lang="en-US" sz="1807">
                <a:solidFill>
                  <a:srgbClr val="4D1C13"/>
                </a:solidFill>
                <a:latin typeface="Anaktoria"/>
                <a:ea typeface="Anaktoria"/>
                <a:cs typeface="Anaktoria"/>
                <a:sym typeface="Anaktoria"/>
              </a:rPr>
              <a:t>¿Qué provincias producen los vinos mejor puntuados?</a:t>
            </a:r>
          </a:p>
          <a:p>
            <a:pPr algn="l" marL="390193" indent="-195097" lvl="1">
              <a:lnSpc>
                <a:spcPts val="2548"/>
              </a:lnSpc>
              <a:buFont typeface="Arial"/>
              <a:buChar char="•"/>
            </a:pPr>
            <a:r>
              <a:rPr lang="en-US" sz="1807">
                <a:solidFill>
                  <a:srgbClr val="4D1C13"/>
                </a:solidFill>
                <a:latin typeface="Anaktoria"/>
                <a:ea typeface="Anaktoria"/>
                <a:cs typeface="Anaktoria"/>
                <a:sym typeface="Anaktoria"/>
              </a:rPr>
              <a:t>¿Existe una relación entre el precio y la puntuación de los vinos?</a:t>
            </a:r>
          </a:p>
          <a:p>
            <a:pPr algn="l" marL="390193" indent="-195097" lvl="1">
              <a:lnSpc>
                <a:spcPts val="2548"/>
              </a:lnSpc>
              <a:buFont typeface="Arial"/>
              <a:buChar char="•"/>
            </a:pPr>
            <a:r>
              <a:rPr lang="en-US" sz="1807">
                <a:solidFill>
                  <a:srgbClr val="4D1C13"/>
                </a:solidFill>
                <a:latin typeface="Anaktoria"/>
                <a:ea typeface="Anaktoria"/>
                <a:cs typeface="Anaktoria"/>
                <a:sym typeface="Anaktoria"/>
              </a:rPr>
              <a:t>¿Cómo se distribuyen los precios en ambas regiones?</a:t>
            </a:r>
          </a:p>
          <a:p>
            <a:pPr algn="l" marL="0" indent="0" lvl="0">
              <a:lnSpc>
                <a:spcPts val="2548"/>
              </a:lnSpc>
            </a:pPr>
          </a:p>
        </p:txBody>
      </p:sp>
      <p:sp>
        <p:nvSpPr>
          <p:cNvPr name="TextBox 17" id="17"/>
          <p:cNvSpPr txBox="true"/>
          <p:nvPr/>
        </p:nvSpPr>
        <p:spPr>
          <a:xfrm rot="0">
            <a:off x="506474" y="3200666"/>
            <a:ext cx="3163812" cy="728696"/>
          </a:xfrm>
          <a:prstGeom prst="rect">
            <a:avLst/>
          </a:prstGeom>
        </p:spPr>
        <p:txBody>
          <a:bodyPr anchor="t" rtlCol="false" tIns="0" lIns="0" bIns="0" rIns="0">
            <a:spAutoFit/>
          </a:bodyPr>
          <a:lstStyle/>
          <a:p>
            <a:pPr algn="l" marL="0" indent="0" lvl="0">
              <a:lnSpc>
                <a:spcPts val="5512"/>
              </a:lnSpc>
              <a:spcBef>
                <a:spcPct val="0"/>
              </a:spcBef>
            </a:pPr>
            <a:r>
              <a:rPr lang="en-US" sz="5250">
                <a:solidFill>
                  <a:srgbClr val="4D1C13"/>
                </a:solidFill>
                <a:latin typeface="Girassol"/>
                <a:ea typeface="Girassol"/>
                <a:cs typeface="Girassol"/>
                <a:sym typeface="Girassol"/>
              </a:rPr>
              <a:t>Hipotesis</a:t>
            </a:r>
          </a:p>
        </p:txBody>
      </p:sp>
      <p:sp>
        <p:nvSpPr>
          <p:cNvPr name="TextBox 18" id="18"/>
          <p:cNvSpPr txBox="true"/>
          <p:nvPr/>
        </p:nvSpPr>
        <p:spPr>
          <a:xfrm rot="0">
            <a:off x="291832" y="4128594"/>
            <a:ext cx="3281948" cy="4239407"/>
          </a:xfrm>
          <a:prstGeom prst="rect">
            <a:avLst/>
          </a:prstGeom>
        </p:spPr>
        <p:txBody>
          <a:bodyPr anchor="t" rtlCol="false" tIns="0" lIns="0" bIns="0" rIns="0">
            <a:spAutoFit/>
          </a:bodyPr>
          <a:lstStyle/>
          <a:p>
            <a:pPr algn="l" marL="397862" indent="-198931" lvl="1">
              <a:lnSpc>
                <a:spcPts val="2598"/>
              </a:lnSpc>
              <a:buFont typeface="Arial"/>
              <a:buChar char="•"/>
            </a:pPr>
            <a:r>
              <a:rPr lang="en-US" sz="1842">
                <a:solidFill>
                  <a:srgbClr val="4D1C13"/>
                </a:solidFill>
                <a:latin typeface="Anaktoria"/>
                <a:ea typeface="Anaktoria"/>
                <a:cs typeface="Anaktoria"/>
                <a:sym typeface="Anaktoria"/>
              </a:rPr>
              <a:t>Las variedades de uva más populares son Malbec en Argentina y Sangiovese en Italia.</a:t>
            </a:r>
          </a:p>
          <a:p>
            <a:pPr algn="l" marL="397862" indent="-198931" lvl="1">
              <a:lnSpc>
                <a:spcPts val="2598"/>
              </a:lnSpc>
              <a:buFont typeface="Arial"/>
              <a:buChar char="•"/>
            </a:pPr>
            <a:r>
              <a:rPr lang="en-US" sz="1842">
                <a:solidFill>
                  <a:srgbClr val="4D1C13"/>
                </a:solidFill>
                <a:latin typeface="Anaktoria"/>
                <a:ea typeface="Anaktoria"/>
                <a:cs typeface="Anaktoria"/>
                <a:sym typeface="Anaktoria"/>
              </a:rPr>
              <a:t>Los vinos más caros tienden a obtener mejores puntuaciones. -Mendoza y Toscana producen los vinos con las puntuaciones más altas.</a:t>
            </a:r>
          </a:p>
          <a:p>
            <a:pPr algn="l" marL="397862" indent="-198931" lvl="1">
              <a:lnSpc>
                <a:spcPts val="2598"/>
              </a:lnSpc>
              <a:buFont typeface="Arial"/>
              <a:buChar char="•"/>
            </a:pPr>
            <a:r>
              <a:rPr lang="en-US" sz="1842">
                <a:solidFill>
                  <a:srgbClr val="4D1C13"/>
                </a:solidFill>
                <a:latin typeface="Anaktoria"/>
                <a:ea typeface="Anaktoria"/>
                <a:cs typeface="Anaktoria"/>
                <a:sym typeface="Anaktoria"/>
              </a:rPr>
              <a:t>Los precios de los vinos italianos son más variables que los argentinos.</a:t>
            </a:r>
          </a:p>
          <a:p>
            <a:pPr algn="l" marL="0" indent="0" lvl="0">
              <a:lnSpc>
                <a:spcPts val="2598"/>
              </a:lnSpc>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525765" y="-678655"/>
            <a:ext cx="5979310" cy="6124773"/>
          </a:xfrm>
          <a:custGeom>
            <a:avLst/>
            <a:gdLst/>
            <a:ahLst/>
            <a:cxnLst/>
            <a:rect r="r" b="b" t="t" l="l"/>
            <a:pathLst>
              <a:path h="6124773" w="5979310">
                <a:moveTo>
                  <a:pt x="0" y="0"/>
                </a:moveTo>
                <a:lnTo>
                  <a:pt x="5979309" y="0"/>
                </a:lnTo>
                <a:lnTo>
                  <a:pt x="5979309" y="6124773"/>
                </a:lnTo>
                <a:lnTo>
                  <a:pt x="0" y="6124773"/>
                </a:lnTo>
                <a:lnTo>
                  <a:pt x="0" y="0"/>
                </a:lnTo>
                <a:close/>
              </a:path>
            </a:pathLst>
          </a:custGeom>
          <a:blipFill>
            <a:blip r:embed="rId2"/>
            <a:stretch>
              <a:fillRect l="0" t="0" r="0" b="0"/>
            </a:stretch>
          </a:blipFill>
        </p:spPr>
      </p:sp>
      <p:sp>
        <p:nvSpPr>
          <p:cNvPr name="Freeform 3" id="3"/>
          <p:cNvSpPr/>
          <p:nvPr/>
        </p:nvSpPr>
        <p:spPr>
          <a:xfrm flipH="false" flipV="false" rot="-5282695">
            <a:off x="-2826539" y="2841043"/>
            <a:ext cx="9013826" cy="9233112"/>
          </a:xfrm>
          <a:custGeom>
            <a:avLst/>
            <a:gdLst/>
            <a:ahLst/>
            <a:cxnLst/>
            <a:rect r="r" b="b" t="t" l="l"/>
            <a:pathLst>
              <a:path h="9233112" w="9013826">
                <a:moveTo>
                  <a:pt x="0" y="0"/>
                </a:moveTo>
                <a:lnTo>
                  <a:pt x="9013826" y="0"/>
                </a:lnTo>
                <a:lnTo>
                  <a:pt x="9013826" y="9233112"/>
                </a:lnTo>
                <a:lnTo>
                  <a:pt x="0" y="9233112"/>
                </a:lnTo>
                <a:lnTo>
                  <a:pt x="0" y="0"/>
                </a:lnTo>
                <a:close/>
              </a:path>
            </a:pathLst>
          </a:custGeom>
          <a:blipFill>
            <a:blip r:embed="rId2"/>
            <a:stretch>
              <a:fillRect l="0" t="0" r="0" b="0"/>
            </a:stretch>
          </a:blipFill>
        </p:spPr>
      </p:sp>
      <p:sp>
        <p:nvSpPr>
          <p:cNvPr name="Freeform 4" id="4"/>
          <p:cNvSpPr/>
          <p:nvPr/>
        </p:nvSpPr>
        <p:spPr>
          <a:xfrm flipH="false" flipV="false" rot="0">
            <a:off x="2728831" y="-3420506"/>
            <a:ext cx="5979310" cy="6124773"/>
          </a:xfrm>
          <a:custGeom>
            <a:avLst/>
            <a:gdLst/>
            <a:ahLst/>
            <a:cxnLst/>
            <a:rect r="r" b="b" t="t" l="l"/>
            <a:pathLst>
              <a:path h="6124773" w="5979310">
                <a:moveTo>
                  <a:pt x="0" y="0"/>
                </a:moveTo>
                <a:lnTo>
                  <a:pt x="5979310" y="0"/>
                </a:lnTo>
                <a:lnTo>
                  <a:pt x="5979310" y="6124773"/>
                </a:lnTo>
                <a:lnTo>
                  <a:pt x="0" y="6124773"/>
                </a:lnTo>
                <a:lnTo>
                  <a:pt x="0" y="0"/>
                </a:lnTo>
                <a:close/>
              </a:path>
            </a:pathLst>
          </a:custGeom>
          <a:blipFill>
            <a:blip r:embed="rId2"/>
            <a:stretch>
              <a:fillRect l="0" t="0" r="0" b="0"/>
            </a:stretch>
          </a:blipFill>
        </p:spPr>
      </p:sp>
      <p:sp>
        <p:nvSpPr>
          <p:cNvPr name="Freeform 5" id="5"/>
          <p:cNvSpPr/>
          <p:nvPr/>
        </p:nvSpPr>
        <p:spPr>
          <a:xfrm flipH="false" flipV="false" rot="0">
            <a:off x="4849376" y="5223753"/>
            <a:ext cx="5979310" cy="6124773"/>
          </a:xfrm>
          <a:custGeom>
            <a:avLst/>
            <a:gdLst/>
            <a:ahLst/>
            <a:cxnLst/>
            <a:rect r="r" b="b" t="t" l="l"/>
            <a:pathLst>
              <a:path h="6124773" w="5979310">
                <a:moveTo>
                  <a:pt x="0" y="0"/>
                </a:moveTo>
                <a:lnTo>
                  <a:pt x="5979310" y="0"/>
                </a:lnTo>
                <a:lnTo>
                  <a:pt x="5979310" y="6124773"/>
                </a:lnTo>
                <a:lnTo>
                  <a:pt x="0" y="6124773"/>
                </a:lnTo>
                <a:lnTo>
                  <a:pt x="0" y="0"/>
                </a:lnTo>
                <a:close/>
              </a:path>
            </a:pathLst>
          </a:custGeom>
          <a:blipFill>
            <a:blip r:embed="rId2"/>
            <a:stretch>
              <a:fillRect l="0" t="0" r="0" b="0"/>
            </a:stretch>
          </a:blipFill>
        </p:spPr>
      </p:sp>
      <p:sp>
        <p:nvSpPr>
          <p:cNvPr name="Freeform 6" id="6"/>
          <p:cNvSpPr/>
          <p:nvPr/>
        </p:nvSpPr>
        <p:spPr>
          <a:xfrm flipH="false" flipV="false" rot="0">
            <a:off x="5319380" y="-247941"/>
            <a:ext cx="7034482" cy="7205615"/>
          </a:xfrm>
          <a:custGeom>
            <a:avLst/>
            <a:gdLst/>
            <a:ahLst/>
            <a:cxnLst/>
            <a:rect r="r" b="b" t="t" l="l"/>
            <a:pathLst>
              <a:path h="7205615" w="7034482">
                <a:moveTo>
                  <a:pt x="0" y="0"/>
                </a:moveTo>
                <a:lnTo>
                  <a:pt x="7034482" y="0"/>
                </a:lnTo>
                <a:lnTo>
                  <a:pt x="7034482" y="7205615"/>
                </a:lnTo>
                <a:lnTo>
                  <a:pt x="0" y="7205615"/>
                </a:lnTo>
                <a:lnTo>
                  <a:pt x="0" y="0"/>
                </a:lnTo>
                <a:close/>
              </a:path>
            </a:pathLst>
          </a:custGeom>
          <a:blipFill>
            <a:blip r:embed="rId2"/>
            <a:stretch>
              <a:fillRect l="0" t="0" r="0" b="0"/>
            </a:stretch>
          </a:blipFill>
        </p:spPr>
      </p:sp>
      <p:sp>
        <p:nvSpPr>
          <p:cNvPr name="Freeform 7" id="7"/>
          <p:cNvSpPr/>
          <p:nvPr/>
        </p:nvSpPr>
        <p:spPr>
          <a:xfrm flipH="false" flipV="false" rot="5284184">
            <a:off x="-1778892" y="7776214"/>
            <a:ext cx="5716569" cy="5909987"/>
          </a:xfrm>
          <a:custGeom>
            <a:avLst/>
            <a:gdLst/>
            <a:ahLst/>
            <a:cxnLst/>
            <a:rect r="r" b="b" t="t" l="l"/>
            <a:pathLst>
              <a:path h="5909987" w="5716569">
                <a:moveTo>
                  <a:pt x="0" y="0"/>
                </a:moveTo>
                <a:lnTo>
                  <a:pt x="5716569" y="0"/>
                </a:lnTo>
                <a:lnTo>
                  <a:pt x="5716569" y="5909987"/>
                </a:lnTo>
                <a:lnTo>
                  <a:pt x="0" y="590998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4462938">
            <a:off x="-1214935" y="-994834"/>
            <a:ext cx="4670580" cy="4784205"/>
          </a:xfrm>
          <a:custGeom>
            <a:avLst/>
            <a:gdLst/>
            <a:ahLst/>
            <a:cxnLst/>
            <a:rect r="r" b="b" t="t" l="l"/>
            <a:pathLst>
              <a:path h="4784205" w="4670580">
                <a:moveTo>
                  <a:pt x="0" y="0"/>
                </a:moveTo>
                <a:lnTo>
                  <a:pt x="4670580" y="0"/>
                </a:lnTo>
                <a:lnTo>
                  <a:pt x="4670580" y="4784205"/>
                </a:lnTo>
                <a:lnTo>
                  <a:pt x="0" y="4784205"/>
                </a:lnTo>
                <a:lnTo>
                  <a:pt x="0" y="0"/>
                </a:lnTo>
                <a:close/>
              </a:path>
            </a:pathLst>
          </a:custGeom>
          <a:blipFill>
            <a:blip r:embed="rId2"/>
            <a:stretch>
              <a:fillRect l="0" t="0" r="0" b="0"/>
            </a:stretch>
          </a:blipFill>
        </p:spPr>
      </p:sp>
      <p:sp>
        <p:nvSpPr>
          <p:cNvPr name="Freeform 9" id="9"/>
          <p:cNvSpPr/>
          <p:nvPr/>
        </p:nvSpPr>
        <p:spPr>
          <a:xfrm flipH="false" flipV="false" rot="-2387215">
            <a:off x="5002032" y="134525"/>
            <a:ext cx="4060532" cy="4197918"/>
          </a:xfrm>
          <a:custGeom>
            <a:avLst/>
            <a:gdLst/>
            <a:ahLst/>
            <a:cxnLst/>
            <a:rect r="r" b="b" t="t" l="l"/>
            <a:pathLst>
              <a:path h="4197918" w="4060532">
                <a:moveTo>
                  <a:pt x="0" y="0"/>
                </a:moveTo>
                <a:lnTo>
                  <a:pt x="4060532" y="0"/>
                </a:lnTo>
                <a:lnTo>
                  <a:pt x="4060532" y="4197918"/>
                </a:lnTo>
                <a:lnTo>
                  <a:pt x="0" y="419791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0" id="10"/>
          <p:cNvSpPr/>
          <p:nvPr/>
        </p:nvSpPr>
        <p:spPr>
          <a:xfrm flipH="false" flipV="false" rot="-8903731">
            <a:off x="1569295" y="1890524"/>
            <a:ext cx="4451771" cy="4560073"/>
          </a:xfrm>
          <a:custGeom>
            <a:avLst/>
            <a:gdLst/>
            <a:ahLst/>
            <a:cxnLst/>
            <a:rect r="r" b="b" t="t" l="l"/>
            <a:pathLst>
              <a:path h="4560073" w="4451771">
                <a:moveTo>
                  <a:pt x="0" y="0"/>
                </a:moveTo>
                <a:lnTo>
                  <a:pt x="4451771" y="0"/>
                </a:lnTo>
                <a:lnTo>
                  <a:pt x="4451771" y="4560073"/>
                </a:lnTo>
                <a:lnTo>
                  <a:pt x="0" y="4560073"/>
                </a:lnTo>
                <a:lnTo>
                  <a:pt x="0" y="0"/>
                </a:lnTo>
                <a:close/>
              </a:path>
            </a:pathLst>
          </a:custGeom>
          <a:blipFill>
            <a:blip r:embed="rId2"/>
            <a:stretch>
              <a:fillRect l="0" t="0" r="0" b="0"/>
            </a:stretch>
          </a:blipFill>
        </p:spPr>
      </p:sp>
      <p:sp>
        <p:nvSpPr>
          <p:cNvPr name="Freeform 11" id="11"/>
          <p:cNvSpPr/>
          <p:nvPr/>
        </p:nvSpPr>
        <p:spPr>
          <a:xfrm flipH="false" flipV="false" rot="5284184">
            <a:off x="5179911" y="8870407"/>
            <a:ext cx="2101608" cy="2172715"/>
          </a:xfrm>
          <a:custGeom>
            <a:avLst/>
            <a:gdLst/>
            <a:ahLst/>
            <a:cxnLst/>
            <a:rect r="r" b="b" t="t" l="l"/>
            <a:pathLst>
              <a:path h="2172715" w="2101608">
                <a:moveTo>
                  <a:pt x="0" y="0"/>
                </a:moveTo>
                <a:lnTo>
                  <a:pt x="2101608" y="0"/>
                </a:lnTo>
                <a:lnTo>
                  <a:pt x="2101608" y="2172715"/>
                </a:lnTo>
                <a:lnTo>
                  <a:pt x="0" y="217271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2" id="12"/>
          <p:cNvSpPr/>
          <p:nvPr/>
        </p:nvSpPr>
        <p:spPr>
          <a:xfrm flipH="false" flipV="false" rot="-8903731">
            <a:off x="3933379" y="1603934"/>
            <a:ext cx="2911506" cy="2982336"/>
          </a:xfrm>
          <a:custGeom>
            <a:avLst/>
            <a:gdLst/>
            <a:ahLst/>
            <a:cxnLst/>
            <a:rect r="r" b="b" t="t" l="l"/>
            <a:pathLst>
              <a:path h="2982336" w="2911506">
                <a:moveTo>
                  <a:pt x="0" y="0"/>
                </a:moveTo>
                <a:lnTo>
                  <a:pt x="2911506" y="0"/>
                </a:lnTo>
                <a:lnTo>
                  <a:pt x="2911506" y="2982336"/>
                </a:lnTo>
                <a:lnTo>
                  <a:pt x="0" y="2982336"/>
                </a:lnTo>
                <a:lnTo>
                  <a:pt x="0" y="0"/>
                </a:lnTo>
                <a:close/>
              </a:path>
            </a:pathLst>
          </a:custGeom>
          <a:blipFill>
            <a:blip r:embed="rId2"/>
            <a:stretch>
              <a:fillRect l="0" t="0" r="0" b="0"/>
            </a:stretch>
          </a:blipFill>
        </p:spPr>
      </p:sp>
      <p:sp>
        <p:nvSpPr>
          <p:cNvPr name="Freeform 13" id="13"/>
          <p:cNvSpPr/>
          <p:nvPr/>
        </p:nvSpPr>
        <p:spPr>
          <a:xfrm flipH="false" flipV="false" rot="0">
            <a:off x="704566" y="6052884"/>
            <a:ext cx="6089659" cy="3314625"/>
          </a:xfrm>
          <a:custGeom>
            <a:avLst/>
            <a:gdLst/>
            <a:ahLst/>
            <a:cxnLst/>
            <a:rect r="r" b="b" t="t" l="l"/>
            <a:pathLst>
              <a:path h="3314625" w="6089659">
                <a:moveTo>
                  <a:pt x="0" y="0"/>
                </a:moveTo>
                <a:lnTo>
                  <a:pt x="6089659" y="0"/>
                </a:lnTo>
                <a:lnTo>
                  <a:pt x="6089659" y="3314625"/>
                </a:lnTo>
                <a:lnTo>
                  <a:pt x="0" y="3314625"/>
                </a:lnTo>
                <a:lnTo>
                  <a:pt x="0" y="0"/>
                </a:lnTo>
                <a:close/>
              </a:path>
            </a:pathLst>
          </a:custGeom>
          <a:blipFill>
            <a:blip r:embed="rId5"/>
            <a:stretch>
              <a:fillRect l="0" t="0" r="0" b="0"/>
            </a:stretch>
          </a:blipFill>
        </p:spPr>
      </p:sp>
      <p:sp>
        <p:nvSpPr>
          <p:cNvPr name="Freeform 14" id="14"/>
          <p:cNvSpPr/>
          <p:nvPr/>
        </p:nvSpPr>
        <p:spPr>
          <a:xfrm flipH="false" flipV="false" rot="0">
            <a:off x="704566" y="2547215"/>
            <a:ext cx="6089659" cy="2907812"/>
          </a:xfrm>
          <a:custGeom>
            <a:avLst/>
            <a:gdLst/>
            <a:ahLst/>
            <a:cxnLst/>
            <a:rect r="r" b="b" t="t" l="l"/>
            <a:pathLst>
              <a:path h="2907812" w="6089659">
                <a:moveTo>
                  <a:pt x="0" y="0"/>
                </a:moveTo>
                <a:lnTo>
                  <a:pt x="6089659" y="0"/>
                </a:lnTo>
                <a:lnTo>
                  <a:pt x="6089659" y="2907813"/>
                </a:lnTo>
                <a:lnTo>
                  <a:pt x="0" y="2907813"/>
                </a:lnTo>
                <a:lnTo>
                  <a:pt x="0" y="0"/>
                </a:lnTo>
                <a:close/>
              </a:path>
            </a:pathLst>
          </a:custGeom>
          <a:blipFill>
            <a:blip r:embed="rId6"/>
            <a:stretch>
              <a:fillRect l="0" t="0" r="0" b="0"/>
            </a:stretch>
          </a:blipFill>
        </p:spPr>
      </p:sp>
      <p:sp>
        <p:nvSpPr>
          <p:cNvPr name="TextBox 15" id="15"/>
          <p:cNvSpPr txBox="true"/>
          <p:nvPr/>
        </p:nvSpPr>
        <p:spPr>
          <a:xfrm rot="0">
            <a:off x="796135" y="1273062"/>
            <a:ext cx="5998090" cy="728696"/>
          </a:xfrm>
          <a:prstGeom prst="rect">
            <a:avLst/>
          </a:prstGeom>
        </p:spPr>
        <p:txBody>
          <a:bodyPr anchor="t" rtlCol="false" tIns="0" lIns="0" bIns="0" rIns="0">
            <a:spAutoFit/>
          </a:bodyPr>
          <a:lstStyle/>
          <a:p>
            <a:pPr algn="ctr" marL="0" indent="0" lvl="0">
              <a:lnSpc>
                <a:spcPts val="5512"/>
              </a:lnSpc>
              <a:spcBef>
                <a:spcPct val="0"/>
              </a:spcBef>
            </a:pPr>
            <a:r>
              <a:rPr lang="en-US" sz="5250">
                <a:solidFill>
                  <a:srgbClr val="4D1C13"/>
                </a:solidFill>
                <a:latin typeface="Girassol"/>
                <a:ea typeface="Girassol"/>
                <a:cs typeface="Girassol"/>
                <a:sym typeface="Girassol"/>
              </a:rPr>
              <a:t>Metadata</a:t>
            </a:r>
          </a:p>
        </p:txBody>
      </p:sp>
      <p:sp>
        <p:nvSpPr>
          <p:cNvPr name="TextBox 16" id="16"/>
          <p:cNvSpPr txBox="true"/>
          <p:nvPr/>
        </p:nvSpPr>
        <p:spPr>
          <a:xfrm rot="0">
            <a:off x="941362" y="1928429"/>
            <a:ext cx="1667566" cy="370904"/>
          </a:xfrm>
          <a:prstGeom prst="rect">
            <a:avLst/>
          </a:prstGeom>
        </p:spPr>
        <p:txBody>
          <a:bodyPr anchor="t" rtlCol="false" tIns="0" lIns="0" bIns="0" rIns="0">
            <a:spAutoFit/>
          </a:bodyPr>
          <a:lstStyle/>
          <a:p>
            <a:pPr algn="ctr" marL="0" indent="0" lvl="0">
              <a:lnSpc>
                <a:spcPts val="3058"/>
              </a:lnSpc>
              <a:spcBef>
                <a:spcPct val="0"/>
              </a:spcBef>
            </a:pPr>
            <a:r>
              <a:rPr lang="en-US" sz="2507">
                <a:solidFill>
                  <a:srgbClr val="4D1C13"/>
                </a:solidFill>
                <a:latin typeface="Anaktoria"/>
                <a:ea typeface="Anaktoria"/>
                <a:cs typeface="Anaktoria"/>
                <a:sym typeface="Anaktoria"/>
              </a:rPr>
              <a:t>Top </a:t>
            </a:r>
          </a:p>
        </p:txBody>
      </p:sp>
      <p:sp>
        <p:nvSpPr>
          <p:cNvPr name="TextBox 17" id="17"/>
          <p:cNvSpPr txBox="true"/>
          <p:nvPr/>
        </p:nvSpPr>
        <p:spPr>
          <a:xfrm rot="0">
            <a:off x="1120355" y="5631431"/>
            <a:ext cx="2772831" cy="370904"/>
          </a:xfrm>
          <a:prstGeom prst="rect">
            <a:avLst/>
          </a:prstGeom>
        </p:spPr>
        <p:txBody>
          <a:bodyPr anchor="t" rtlCol="false" tIns="0" lIns="0" bIns="0" rIns="0">
            <a:spAutoFit/>
          </a:bodyPr>
          <a:lstStyle/>
          <a:p>
            <a:pPr algn="ctr" marL="0" indent="0" lvl="0">
              <a:lnSpc>
                <a:spcPts val="3058"/>
              </a:lnSpc>
              <a:spcBef>
                <a:spcPct val="0"/>
              </a:spcBef>
            </a:pPr>
            <a:r>
              <a:rPr lang="en-US" sz="2507">
                <a:solidFill>
                  <a:srgbClr val="4D1C13"/>
                </a:solidFill>
                <a:latin typeface="Anaktoria"/>
                <a:ea typeface="Anaktoria"/>
                <a:cs typeface="Anaktoria"/>
                <a:sym typeface="Anaktoria"/>
              </a:rPr>
              <a:t>Variedades de uva</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991514" y="-1216805"/>
            <a:ext cx="5584645" cy="5720507"/>
          </a:xfrm>
          <a:custGeom>
            <a:avLst/>
            <a:gdLst/>
            <a:ahLst/>
            <a:cxnLst/>
            <a:rect r="r" b="b" t="t" l="l"/>
            <a:pathLst>
              <a:path h="5720507" w="5584645">
                <a:moveTo>
                  <a:pt x="0" y="0"/>
                </a:moveTo>
                <a:lnTo>
                  <a:pt x="5584645" y="0"/>
                </a:lnTo>
                <a:lnTo>
                  <a:pt x="5584645" y="5720507"/>
                </a:lnTo>
                <a:lnTo>
                  <a:pt x="0" y="5720507"/>
                </a:lnTo>
                <a:lnTo>
                  <a:pt x="0" y="0"/>
                </a:lnTo>
                <a:close/>
              </a:path>
            </a:pathLst>
          </a:custGeom>
          <a:blipFill>
            <a:blip r:embed="rId2"/>
            <a:stretch>
              <a:fillRect l="0" t="0" r="0" b="0"/>
            </a:stretch>
          </a:blipFill>
        </p:spPr>
      </p:sp>
      <p:sp>
        <p:nvSpPr>
          <p:cNvPr name="Freeform 3" id="3"/>
          <p:cNvSpPr/>
          <p:nvPr/>
        </p:nvSpPr>
        <p:spPr>
          <a:xfrm flipH="false" flipV="false" rot="-5282695">
            <a:off x="-793524" y="3571610"/>
            <a:ext cx="8418868" cy="8623681"/>
          </a:xfrm>
          <a:custGeom>
            <a:avLst/>
            <a:gdLst/>
            <a:ahLst/>
            <a:cxnLst/>
            <a:rect r="r" b="b" t="t" l="l"/>
            <a:pathLst>
              <a:path h="8623681" w="8418868">
                <a:moveTo>
                  <a:pt x="0" y="0"/>
                </a:moveTo>
                <a:lnTo>
                  <a:pt x="8418868" y="0"/>
                </a:lnTo>
                <a:lnTo>
                  <a:pt x="8418868" y="8623681"/>
                </a:lnTo>
                <a:lnTo>
                  <a:pt x="0" y="8623681"/>
                </a:lnTo>
                <a:lnTo>
                  <a:pt x="0" y="0"/>
                </a:lnTo>
                <a:close/>
              </a:path>
            </a:pathLst>
          </a:custGeom>
          <a:blipFill>
            <a:blip r:embed="rId2"/>
            <a:stretch>
              <a:fillRect l="0" t="0" r="0" b="0"/>
            </a:stretch>
          </a:blipFill>
        </p:spPr>
      </p:sp>
      <p:sp>
        <p:nvSpPr>
          <p:cNvPr name="Freeform 4" id="4"/>
          <p:cNvSpPr/>
          <p:nvPr/>
        </p:nvSpPr>
        <p:spPr>
          <a:xfrm flipH="false" flipV="false" rot="0">
            <a:off x="2982257" y="-3777680"/>
            <a:ext cx="5584645" cy="5720507"/>
          </a:xfrm>
          <a:custGeom>
            <a:avLst/>
            <a:gdLst/>
            <a:ahLst/>
            <a:cxnLst/>
            <a:rect r="r" b="b" t="t" l="l"/>
            <a:pathLst>
              <a:path h="5720507" w="5584645">
                <a:moveTo>
                  <a:pt x="0" y="0"/>
                </a:moveTo>
                <a:lnTo>
                  <a:pt x="5584646" y="0"/>
                </a:lnTo>
                <a:lnTo>
                  <a:pt x="5584646" y="5720507"/>
                </a:lnTo>
                <a:lnTo>
                  <a:pt x="0" y="5720507"/>
                </a:lnTo>
                <a:lnTo>
                  <a:pt x="0" y="0"/>
                </a:lnTo>
                <a:close/>
              </a:path>
            </a:pathLst>
          </a:custGeom>
          <a:blipFill>
            <a:blip r:embed="rId2"/>
            <a:stretch>
              <a:fillRect l="0" t="0" r="0" b="0"/>
            </a:stretch>
          </a:blipFill>
        </p:spPr>
      </p:sp>
      <p:sp>
        <p:nvSpPr>
          <p:cNvPr name="Freeform 5" id="5"/>
          <p:cNvSpPr/>
          <p:nvPr/>
        </p:nvSpPr>
        <p:spPr>
          <a:xfrm flipH="false" flipV="false" rot="0">
            <a:off x="4962836" y="4296015"/>
            <a:ext cx="5584645" cy="5720507"/>
          </a:xfrm>
          <a:custGeom>
            <a:avLst/>
            <a:gdLst/>
            <a:ahLst/>
            <a:cxnLst/>
            <a:rect r="r" b="b" t="t" l="l"/>
            <a:pathLst>
              <a:path h="5720507" w="5584645">
                <a:moveTo>
                  <a:pt x="0" y="0"/>
                </a:moveTo>
                <a:lnTo>
                  <a:pt x="5584645" y="0"/>
                </a:lnTo>
                <a:lnTo>
                  <a:pt x="5584645" y="5720507"/>
                </a:lnTo>
                <a:lnTo>
                  <a:pt x="0" y="5720507"/>
                </a:lnTo>
                <a:lnTo>
                  <a:pt x="0" y="0"/>
                </a:lnTo>
                <a:close/>
              </a:path>
            </a:pathLst>
          </a:custGeom>
          <a:blipFill>
            <a:blip r:embed="rId2"/>
            <a:stretch>
              <a:fillRect l="0" t="0" r="0" b="0"/>
            </a:stretch>
          </a:blipFill>
        </p:spPr>
      </p:sp>
      <p:sp>
        <p:nvSpPr>
          <p:cNvPr name="Freeform 6" id="6"/>
          <p:cNvSpPr/>
          <p:nvPr/>
        </p:nvSpPr>
        <p:spPr>
          <a:xfrm flipH="false" flipV="false" rot="0">
            <a:off x="5401817" y="-814520"/>
            <a:ext cx="6570171" cy="6730008"/>
          </a:xfrm>
          <a:custGeom>
            <a:avLst/>
            <a:gdLst/>
            <a:ahLst/>
            <a:cxnLst/>
            <a:rect r="r" b="b" t="t" l="l"/>
            <a:pathLst>
              <a:path h="6730008" w="6570171">
                <a:moveTo>
                  <a:pt x="0" y="0"/>
                </a:moveTo>
                <a:lnTo>
                  <a:pt x="6570171" y="0"/>
                </a:lnTo>
                <a:lnTo>
                  <a:pt x="6570171" y="6730008"/>
                </a:lnTo>
                <a:lnTo>
                  <a:pt x="0" y="6730008"/>
                </a:lnTo>
                <a:lnTo>
                  <a:pt x="0" y="0"/>
                </a:lnTo>
                <a:close/>
              </a:path>
            </a:pathLst>
          </a:custGeom>
          <a:blipFill>
            <a:blip r:embed="rId2"/>
            <a:stretch>
              <a:fillRect l="0" t="0" r="0" b="0"/>
            </a:stretch>
          </a:blipFill>
        </p:spPr>
      </p:sp>
      <p:sp>
        <p:nvSpPr>
          <p:cNvPr name="Freeform 7" id="7"/>
          <p:cNvSpPr/>
          <p:nvPr/>
        </p:nvSpPr>
        <p:spPr>
          <a:xfrm flipH="false" flipV="false" rot="4462938">
            <a:off x="-701201" y="-1512114"/>
            <a:ext cx="4362298" cy="4468423"/>
          </a:xfrm>
          <a:custGeom>
            <a:avLst/>
            <a:gdLst/>
            <a:ahLst/>
            <a:cxnLst/>
            <a:rect r="r" b="b" t="t" l="l"/>
            <a:pathLst>
              <a:path h="4468423" w="4362298">
                <a:moveTo>
                  <a:pt x="0" y="0"/>
                </a:moveTo>
                <a:lnTo>
                  <a:pt x="4362298" y="0"/>
                </a:lnTo>
                <a:lnTo>
                  <a:pt x="4362298" y="4468423"/>
                </a:lnTo>
                <a:lnTo>
                  <a:pt x="0" y="4468423"/>
                </a:lnTo>
                <a:lnTo>
                  <a:pt x="0" y="0"/>
                </a:lnTo>
                <a:close/>
              </a:path>
            </a:pathLst>
          </a:custGeom>
          <a:blipFill>
            <a:blip r:embed="rId2"/>
            <a:stretch>
              <a:fillRect l="0" t="0" r="0" b="0"/>
            </a:stretch>
          </a:blipFill>
        </p:spPr>
      </p:sp>
      <p:sp>
        <p:nvSpPr>
          <p:cNvPr name="Freeform 8" id="8"/>
          <p:cNvSpPr/>
          <p:nvPr/>
        </p:nvSpPr>
        <p:spPr>
          <a:xfrm flipH="false" flipV="false" rot="-2387215">
            <a:off x="5105415" y="-457299"/>
            <a:ext cx="3792516" cy="3920835"/>
          </a:xfrm>
          <a:custGeom>
            <a:avLst/>
            <a:gdLst/>
            <a:ahLst/>
            <a:cxnLst/>
            <a:rect r="r" b="b" t="t" l="l"/>
            <a:pathLst>
              <a:path h="3920835" w="3792516">
                <a:moveTo>
                  <a:pt x="0" y="0"/>
                </a:moveTo>
                <a:lnTo>
                  <a:pt x="3792517" y="0"/>
                </a:lnTo>
                <a:lnTo>
                  <a:pt x="3792517" y="3920835"/>
                </a:lnTo>
                <a:lnTo>
                  <a:pt x="0" y="392083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9" id="9"/>
          <p:cNvSpPr/>
          <p:nvPr/>
        </p:nvSpPr>
        <p:spPr>
          <a:xfrm flipH="false" flipV="false" rot="-8903731">
            <a:off x="1336944" y="1595950"/>
            <a:ext cx="4157932" cy="4259085"/>
          </a:xfrm>
          <a:custGeom>
            <a:avLst/>
            <a:gdLst/>
            <a:ahLst/>
            <a:cxnLst/>
            <a:rect r="r" b="b" t="t" l="l"/>
            <a:pathLst>
              <a:path h="4259085" w="4157932">
                <a:moveTo>
                  <a:pt x="0" y="0"/>
                </a:moveTo>
                <a:lnTo>
                  <a:pt x="4157932" y="0"/>
                </a:lnTo>
                <a:lnTo>
                  <a:pt x="4157932" y="4259085"/>
                </a:lnTo>
                <a:lnTo>
                  <a:pt x="0" y="4259085"/>
                </a:lnTo>
                <a:lnTo>
                  <a:pt x="0" y="0"/>
                </a:lnTo>
                <a:close/>
              </a:path>
            </a:pathLst>
          </a:custGeom>
          <a:blipFill>
            <a:blip r:embed="rId2"/>
            <a:stretch>
              <a:fillRect l="0" t="0" r="0" b="0"/>
            </a:stretch>
          </a:blipFill>
        </p:spPr>
      </p:sp>
      <p:sp>
        <p:nvSpPr>
          <p:cNvPr name="Freeform 10" id="10"/>
          <p:cNvSpPr/>
          <p:nvPr/>
        </p:nvSpPr>
        <p:spPr>
          <a:xfrm flipH="false" flipV="false" rot="5284184">
            <a:off x="5840269" y="9271405"/>
            <a:ext cx="1962891" cy="2029304"/>
          </a:xfrm>
          <a:custGeom>
            <a:avLst/>
            <a:gdLst/>
            <a:ahLst/>
            <a:cxnLst/>
            <a:rect r="r" b="b" t="t" l="l"/>
            <a:pathLst>
              <a:path h="2029304" w="1962891">
                <a:moveTo>
                  <a:pt x="0" y="0"/>
                </a:moveTo>
                <a:lnTo>
                  <a:pt x="1962891" y="0"/>
                </a:lnTo>
                <a:lnTo>
                  <a:pt x="1962891" y="2029305"/>
                </a:lnTo>
                <a:lnTo>
                  <a:pt x="0" y="202930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1" id="11"/>
          <p:cNvSpPr/>
          <p:nvPr/>
        </p:nvSpPr>
        <p:spPr>
          <a:xfrm flipH="false" flipV="false" rot="-8903731">
            <a:off x="4107299" y="915122"/>
            <a:ext cx="2719332" cy="2785487"/>
          </a:xfrm>
          <a:custGeom>
            <a:avLst/>
            <a:gdLst/>
            <a:ahLst/>
            <a:cxnLst/>
            <a:rect r="r" b="b" t="t" l="l"/>
            <a:pathLst>
              <a:path h="2785487" w="2719332">
                <a:moveTo>
                  <a:pt x="0" y="0"/>
                </a:moveTo>
                <a:lnTo>
                  <a:pt x="2719332" y="0"/>
                </a:lnTo>
                <a:lnTo>
                  <a:pt x="2719332" y="2785487"/>
                </a:lnTo>
                <a:lnTo>
                  <a:pt x="0" y="2785487"/>
                </a:lnTo>
                <a:lnTo>
                  <a:pt x="0" y="0"/>
                </a:lnTo>
                <a:close/>
              </a:path>
            </a:pathLst>
          </a:custGeom>
          <a:blipFill>
            <a:blip r:embed="rId2"/>
            <a:stretch>
              <a:fillRect l="0" t="0" r="0" b="0"/>
            </a:stretch>
          </a:blipFill>
        </p:spPr>
      </p:sp>
      <p:sp>
        <p:nvSpPr>
          <p:cNvPr name="TextBox 12" id="12"/>
          <p:cNvSpPr txBox="true"/>
          <p:nvPr/>
        </p:nvSpPr>
        <p:spPr>
          <a:xfrm rot="0">
            <a:off x="654457" y="-19050"/>
            <a:ext cx="6570171" cy="2434590"/>
          </a:xfrm>
          <a:prstGeom prst="rect">
            <a:avLst/>
          </a:prstGeom>
        </p:spPr>
        <p:txBody>
          <a:bodyPr anchor="t" rtlCol="false" tIns="0" lIns="0" bIns="0" rIns="0">
            <a:spAutoFit/>
          </a:bodyPr>
          <a:lstStyle/>
          <a:p>
            <a:pPr algn="ctr">
              <a:lnSpc>
                <a:spcPts val="6405"/>
              </a:lnSpc>
            </a:pPr>
            <a:r>
              <a:rPr lang="en-US" sz="5250">
                <a:solidFill>
                  <a:srgbClr val="4D1C13"/>
                </a:solidFill>
                <a:latin typeface="Girassol"/>
                <a:ea typeface="Girassol"/>
                <a:cs typeface="Girassol"/>
                <a:sym typeface="Girassol"/>
              </a:rPr>
              <a:t>Variedades de uva más populares por país</a:t>
            </a:r>
          </a:p>
          <a:p>
            <a:pPr algn="ctr">
              <a:lnSpc>
                <a:spcPts val="6405"/>
              </a:lnSpc>
            </a:pPr>
          </a:p>
        </p:txBody>
      </p:sp>
      <p:sp>
        <p:nvSpPr>
          <p:cNvPr name="Freeform 13" id="13"/>
          <p:cNvSpPr/>
          <p:nvPr/>
        </p:nvSpPr>
        <p:spPr>
          <a:xfrm flipH="false" flipV="false" rot="0">
            <a:off x="654457" y="1963770"/>
            <a:ext cx="6570171" cy="2767684"/>
          </a:xfrm>
          <a:custGeom>
            <a:avLst/>
            <a:gdLst/>
            <a:ahLst/>
            <a:cxnLst/>
            <a:rect r="r" b="b" t="t" l="l"/>
            <a:pathLst>
              <a:path h="2767684" w="6570171">
                <a:moveTo>
                  <a:pt x="0" y="0"/>
                </a:moveTo>
                <a:lnTo>
                  <a:pt x="6570171" y="0"/>
                </a:lnTo>
                <a:lnTo>
                  <a:pt x="6570171" y="2767685"/>
                </a:lnTo>
                <a:lnTo>
                  <a:pt x="0" y="2767685"/>
                </a:lnTo>
                <a:lnTo>
                  <a:pt x="0" y="0"/>
                </a:lnTo>
                <a:close/>
              </a:path>
            </a:pathLst>
          </a:custGeom>
          <a:blipFill>
            <a:blip r:embed="rId5"/>
            <a:stretch>
              <a:fillRect l="0" t="0" r="0" b="0"/>
            </a:stretch>
          </a:blipFill>
        </p:spPr>
      </p:sp>
      <p:sp>
        <p:nvSpPr>
          <p:cNvPr name="Freeform 14" id="14"/>
          <p:cNvSpPr/>
          <p:nvPr/>
        </p:nvSpPr>
        <p:spPr>
          <a:xfrm flipH="false" flipV="false" rot="-2823833">
            <a:off x="-2411259" y="5724669"/>
            <a:ext cx="6206066" cy="7092647"/>
          </a:xfrm>
          <a:custGeom>
            <a:avLst/>
            <a:gdLst/>
            <a:ahLst/>
            <a:cxnLst/>
            <a:rect r="r" b="b" t="t" l="l"/>
            <a:pathLst>
              <a:path h="7092647" w="6206066">
                <a:moveTo>
                  <a:pt x="0" y="0"/>
                </a:moveTo>
                <a:lnTo>
                  <a:pt x="6206066" y="0"/>
                </a:lnTo>
                <a:lnTo>
                  <a:pt x="6206066" y="7092647"/>
                </a:lnTo>
                <a:lnTo>
                  <a:pt x="0" y="709264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5" id="15"/>
          <p:cNvSpPr txBox="true"/>
          <p:nvPr/>
        </p:nvSpPr>
        <p:spPr>
          <a:xfrm rot="0">
            <a:off x="3415910" y="5240286"/>
            <a:ext cx="4144090" cy="3929974"/>
          </a:xfrm>
          <a:prstGeom prst="rect">
            <a:avLst/>
          </a:prstGeom>
        </p:spPr>
        <p:txBody>
          <a:bodyPr anchor="t" rtlCol="false" tIns="0" lIns="0" bIns="0" rIns="0">
            <a:spAutoFit/>
          </a:bodyPr>
          <a:lstStyle/>
          <a:p>
            <a:pPr algn="l">
              <a:lnSpc>
                <a:spcPts val="2604"/>
              </a:lnSpc>
            </a:pPr>
            <a:r>
              <a:rPr lang="en-US" sz="1846">
                <a:solidFill>
                  <a:srgbClr val="4D1C13"/>
                </a:solidFill>
                <a:latin typeface="Anaktoria"/>
                <a:ea typeface="Anaktoria"/>
                <a:cs typeface="Anaktoria"/>
                <a:sym typeface="Anaktoria"/>
              </a:rPr>
              <a:t>Estos graficos nos muestran aquellas variedades mas populares tanto en Argentina como en Italia.</a:t>
            </a:r>
          </a:p>
          <a:p>
            <a:pPr algn="l">
              <a:lnSpc>
                <a:spcPts val="2604"/>
              </a:lnSpc>
            </a:pPr>
          </a:p>
          <a:p>
            <a:pPr algn="l">
              <a:lnSpc>
                <a:spcPts val="2604"/>
              </a:lnSpc>
            </a:pPr>
            <a:r>
              <a:rPr lang="en-US" sz="1846">
                <a:solidFill>
                  <a:srgbClr val="4D1C13"/>
                </a:solidFill>
                <a:latin typeface="Anaktoria"/>
                <a:ea typeface="Anaktoria"/>
                <a:cs typeface="Anaktoria"/>
                <a:sym typeface="Anaktoria"/>
              </a:rPr>
              <a:t>Lo interesante de estos graficos es que podemos observar cuales son las variedades mas consumidas, en Argentiana como es de publico conocimiento el MALBEC es la variedad mas consumida, mientras que en Italia podemos ver que el RED BLEND es la mas consumida</a:t>
            </a:r>
          </a:p>
          <a:p>
            <a:pPr algn="l">
              <a:lnSpc>
                <a:spcPts val="2604"/>
              </a:lnSpc>
            </a:pPr>
          </a:p>
          <a:p>
            <a:pPr algn="l" marL="0" indent="0" lvl="0">
              <a:lnSpc>
                <a:spcPts val="2604"/>
              </a:lnSpc>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272370" y="-465959"/>
            <a:ext cx="5577158" cy="5712838"/>
          </a:xfrm>
          <a:custGeom>
            <a:avLst/>
            <a:gdLst/>
            <a:ahLst/>
            <a:cxnLst/>
            <a:rect r="r" b="b" t="t" l="l"/>
            <a:pathLst>
              <a:path h="5712838" w="5577158">
                <a:moveTo>
                  <a:pt x="0" y="0"/>
                </a:moveTo>
                <a:lnTo>
                  <a:pt x="5577158" y="0"/>
                </a:lnTo>
                <a:lnTo>
                  <a:pt x="5577158" y="5712838"/>
                </a:lnTo>
                <a:lnTo>
                  <a:pt x="0" y="5712838"/>
                </a:lnTo>
                <a:lnTo>
                  <a:pt x="0" y="0"/>
                </a:lnTo>
                <a:close/>
              </a:path>
            </a:pathLst>
          </a:custGeom>
          <a:blipFill>
            <a:blip r:embed="rId2"/>
            <a:stretch>
              <a:fillRect l="0" t="0" r="0" b="0"/>
            </a:stretch>
          </a:blipFill>
        </p:spPr>
      </p:sp>
      <p:sp>
        <p:nvSpPr>
          <p:cNvPr name="Freeform 3" id="3"/>
          <p:cNvSpPr/>
          <p:nvPr/>
        </p:nvSpPr>
        <p:spPr>
          <a:xfrm flipH="false" flipV="false" rot="-5282695">
            <a:off x="-2485657" y="2817014"/>
            <a:ext cx="8407581" cy="8612119"/>
          </a:xfrm>
          <a:custGeom>
            <a:avLst/>
            <a:gdLst/>
            <a:ahLst/>
            <a:cxnLst/>
            <a:rect r="r" b="b" t="t" l="l"/>
            <a:pathLst>
              <a:path h="8612119" w="8407581">
                <a:moveTo>
                  <a:pt x="0" y="0"/>
                </a:moveTo>
                <a:lnTo>
                  <a:pt x="8407581" y="0"/>
                </a:lnTo>
                <a:lnTo>
                  <a:pt x="8407581" y="8612119"/>
                </a:lnTo>
                <a:lnTo>
                  <a:pt x="0" y="8612119"/>
                </a:lnTo>
                <a:lnTo>
                  <a:pt x="0" y="0"/>
                </a:lnTo>
                <a:close/>
              </a:path>
            </a:pathLst>
          </a:custGeom>
          <a:blipFill>
            <a:blip r:embed="rId2"/>
            <a:stretch>
              <a:fillRect l="0" t="0" r="0" b="0"/>
            </a:stretch>
          </a:blipFill>
        </p:spPr>
      </p:sp>
      <p:sp>
        <p:nvSpPr>
          <p:cNvPr name="Freeform 4" id="4"/>
          <p:cNvSpPr/>
          <p:nvPr/>
        </p:nvSpPr>
        <p:spPr>
          <a:xfrm flipH="false" flipV="false" rot="0">
            <a:off x="2696074" y="-3023401"/>
            <a:ext cx="5577158" cy="5712838"/>
          </a:xfrm>
          <a:custGeom>
            <a:avLst/>
            <a:gdLst/>
            <a:ahLst/>
            <a:cxnLst/>
            <a:rect r="r" b="b" t="t" l="l"/>
            <a:pathLst>
              <a:path h="5712838" w="5577158">
                <a:moveTo>
                  <a:pt x="0" y="0"/>
                </a:moveTo>
                <a:lnTo>
                  <a:pt x="5577158" y="0"/>
                </a:lnTo>
                <a:lnTo>
                  <a:pt x="5577158" y="5712838"/>
                </a:lnTo>
                <a:lnTo>
                  <a:pt x="0" y="5712838"/>
                </a:lnTo>
                <a:lnTo>
                  <a:pt x="0" y="0"/>
                </a:lnTo>
                <a:close/>
              </a:path>
            </a:pathLst>
          </a:custGeom>
          <a:blipFill>
            <a:blip r:embed="rId2"/>
            <a:stretch>
              <a:fillRect l="0" t="0" r="0" b="0"/>
            </a:stretch>
          </a:blipFill>
        </p:spPr>
      </p:sp>
      <p:sp>
        <p:nvSpPr>
          <p:cNvPr name="Freeform 5" id="5"/>
          <p:cNvSpPr/>
          <p:nvPr/>
        </p:nvSpPr>
        <p:spPr>
          <a:xfrm flipH="false" flipV="false" rot="0">
            <a:off x="4673997" y="5039470"/>
            <a:ext cx="5577158" cy="5712838"/>
          </a:xfrm>
          <a:custGeom>
            <a:avLst/>
            <a:gdLst/>
            <a:ahLst/>
            <a:cxnLst/>
            <a:rect r="r" b="b" t="t" l="l"/>
            <a:pathLst>
              <a:path h="5712838" w="5577158">
                <a:moveTo>
                  <a:pt x="0" y="0"/>
                </a:moveTo>
                <a:lnTo>
                  <a:pt x="5577158" y="0"/>
                </a:lnTo>
                <a:lnTo>
                  <a:pt x="5577158" y="5712838"/>
                </a:lnTo>
                <a:lnTo>
                  <a:pt x="0" y="5712838"/>
                </a:lnTo>
                <a:lnTo>
                  <a:pt x="0" y="0"/>
                </a:lnTo>
                <a:close/>
              </a:path>
            </a:pathLst>
          </a:custGeom>
          <a:blipFill>
            <a:blip r:embed="rId2"/>
            <a:stretch>
              <a:fillRect l="0" t="0" r="0" b="0"/>
            </a:stretch>
          </a:blipFill>
        </p:spPr>
      </p:sp>
      <p:sp>
        <p:nvSpPr>
          <p:cNvPr name="Freeform 6" id="6"/>
          <p:cNvSpPr/>
          <p:nvPr/>
        </p:nvSpPr>
        <p:spPr>
          <a:xfrm flipH="false" flipV="false" rot="0">
            <a:off x="5112390" y="-64214"/>
            <a:ext cx="6561362" cy="6720986"/>
          </a:xfrm>
          <a:custGeom>
            <a:avLst/>
            <a:gdLst/>
            <a:ahLst/>
            <a:cxnLst/>
            <a:rect r="r" b="b" t="t" l="l"/>
            <a:pathLst>
              <a:path h="6720986" w="6561362">
                <a:moveTo>
                  <a:pt x="0" y="0"/>
                </a:moveTo>
                <a:lnTo>
                  <a:pt x="6561362" y="0"/>
                </a:lnTo>
                <a:lnTo>
                  <a:pt x="6561362" y="6720986"/>
                </a:lnTo>
                <a:lnTo>
                  <a:pt x="0" y="6720986"/>
                </a:lnTo>
                <a:lnTo>
                  <a:pt x="0" y="0"/>
                </a:lnTo>
                <a:close/>
              </a:path>
            </a:pathLst>
          </a:custGeom>
          <a:blipFill>
            <a:blip r:embed="rId2"/>
            <a:stretch>
              <a:fillRect l="0" t="0" r="0" b="0"/>
            </a:stretch>
          </a:blipFill>
        </p:spPr>
      </p:sp>
      <p:sp>
        <p:nvSpPr>
          <p:cNvPr name="Freeform 7" id="7"/>
          <p:cNvSpPr/>
          <p:nvPr/>
        </p:nvSpPr>
        <p:spPr>
          <a:xfrm flipH="false" flipV="false" rot="5284184">
            <a:off x="-1730530" y="7666223"/>
            <a:ext cx="5332089" cy="5512498"/>
          </a:xfrm>
          <a:custGeom>
            <a:avLst/>
            <a:gdLst/>
            <a:ahLst/>
            <a:cxnLst/>
            <a:rect r="r" b="b" t="t" l="l"/>
            <a:pathLst>
              <a:path h="5512498" w="5332089">
                <a:moveTo>
                  <a:pt x="0" y="0"/>
                </a:moveTo>
                <a:lnTo>
                  <a:pt x="5332089" y="0"/>
                </a:lnTo>
                <a:lnTo>
                  <a:pt x="5332089" y="5512497"/>
                </a:lnTo>
                <a:lnTo>
                  <a:pt x="0" y="551249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4462938">
            <a:off x="-982446" y="-760872"/>
            <a:ext cx="4356450" cy="4462432"/>
          </a:xfrm>
          <a:custGeom>
            <a:avLst/>
            <a:gdLst/>
            <a:ahLst/>
            <a:cxnLst/>
            <a:rect r="r" b="b" t="t" l="l"/>
            <a:pathLst>
              <a:path h="4462432" w="4356450">
                <a:moveTo>
                  <a:pt x="0" y="0"/>
                </a:moveTo>
                <a:lnTo>
                  <a:pt x="4356450" y="0"/>
                </a:lnTo>
                <a:lnTo>
                  <a:pt x="4356450" y="4462432"/>
                </a:lnTo>
                <a:lnTo>
                  <a:pt x="0" y="4462432"/>
                </a:lnTo>
                <a:lnTo>
                  <a:pt x="0" y="0"/>
                </a:lnTo>
                <a:close/>
              </a:path>
            </a:pathLst>
          </a:custGeom>
          <a:blipFill>
            <a:blip r:embed="rId2"/>
            <a:stretch>
              <a:fillRect l="0" t="0" r="0" b="0"/>
            </a:stretch>
          </a:blipFill>
        </p:spPr>
      </p:sp>
      <p:sp>
        <p:nvSpPr>
          <p:cNvPr name="Freeform 9" id="9"/>
          <p:cNvSpPr/>
          <p:nvPr/>
        </p:nvSpPr>
        <p:spPr>
          <a:xfrm flipH="false" flipV="false" rot="-2387215">
            <a:off x="4816385" y="292529"/>
            <a:ext cx="3787432" cy="3915578"/>
          </a:xfrm>
          <a:custGeom>
            <a:avLst/>
            <a:gdLst/>
            <a:ahLst/>
            <a:cxnLst/>
            <a:rect r="r" b="b" t="t" l="l"/>
            <a:pathLst>
              <a:path h="3915578" w="3787432">
                <a:moveTo>
                  <a:pt x="0" y="0"/>
                </a:moveTo>
                <a:lnTo>
                  <a:pt x="3787432" y="0"/>
                </a:lnTo>
                <a:lnTo>
                  <a:pt x="3787432" y="3915578"/>
                </a:lnTo>
                <a:lnTo>
                  <a:pt x="0" y="391557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0" id="10"/>
          <p:cNvSpPr/>
          <p:nvPr/>
        </p:nvSpPr>
        <p:spPr>
          <a:xfrm flipH="false" flipV="false" rot="-8903731">
            <a:off x="1614524" y="1930424"/>
            <a:ext cx="4152357" cy="4253375"/>
          </a:xfrm>
          <a:custGeom>
            <a:avLst/>
            <a:gdLst/>
            <a:ahLst/>
            <a:cxnLst/>
            <a:rect r="r" b="b" t="t" l="l"/>
            <a:pathLst>
              <a:path h="4253375" w="4152357">
                <a:moveTo>
                  <a:pt x="0" y="0"/>
                </a:moveTo>
                <a:lnTo>
                  <a:pt x="4152358" y="0"/>
                </a:lnTo>
                <a:lnTo>
                  <a:pt x="4152358" y="4253375"/>
                </a:lnTo>
                <a:lnTo>
                  <a:pt x="0" y="4253375"/>
                </a:lnTo>
                <a:lnTo>
                  <a:pt x="0" y="0"/>
                </a:lnTo>
                <a:close/>
              </a:path>
            </a:pathLst>
          </a:custGeom>
          <a:blipFill>
            <a:blip r:embed="rId2"/>
            <a:stretch>
              <a:fillRect l="0" t="0" r="0" b="0"/>
            </a:stretch>
          </a:blipFill>
        </p:spPr>
      </p:sp>
      <p:sp>
        <p:nvSpPr>
          <p:cNvPr name="Freeform 11" id="11"/>
          <p:cNvSpPr/>
          <p:nvPr/>
        </p:nvSpPr>
        <p:spPr>
          <a:xfrm flipH="false" flipV="false" rot="5284184">
            <a:off x="177442" y="6405846"/>
            <a:ext cx="1960259" cy="2026584"/>
          </a:xfrm>
          <a:custGeom>
            <a:avLst/>
            <a:gdLst/>
            <a:ahLst/>
            <a:cxnLst/>
            <a:rect r="r" b="b" t="t" l="l"/>
            <a:pathLst>
              <a:path h="2026584" w="1960259">
                <a:moveTo>
                  <a:pt x="0" y="0"/>
                </a:moveTo>
                <a:lnTo>
                  <a:pt x="1960260" y="0"/>
                </a:lnTo>
                <a:lnTo>
                  <a:pt x="1960260" y="2026584"/>
                </a:lnTo>
                <a:lnTo>
                  <a:pt x="0" y="202658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2" id="12"/>
          <p:cNvSpPr/>
          <p:nvPr/>
        </p:nvSpPr>
        <p:spPr>
          <a:xfrm flipH="false" flipV="false" rot="-8903731">
            <a:off x="3819607" y="1663110"/>
            <a:ext cx="2715686" cy="2781753"/>
          </a:xfrm>
          <a:custGeom>
            <a:avLst/>
            <a:gdLst/>
            <a:ahLst/>
            <a:cxnLst/>
            <a:rect r="r" b="b" t="t" l="l"/>
            <a:pathLst>
              <a:path h="2781753" w="2715686">
                <a:moveTo>
                  <a:pt x="0" y="0"/>
                </a:moveTo>
                <a:lnTo>
                  <a:pt x="2715686" y="0"/>
                </a:lnTo>
                <a:lnTo>
                  <a:pt x="2715686" y="2781752"/>
                </a:lnTo>
                <a:lnTo>
                  <a:pt x="0" y="2781752"/>
                </a:lnTo>
                <a:lnTo>
                  <a:pt x="0" y="0"/>
                </a:lnTo>
                <a:close/>
              </a:path>
            </a:pathLst>
          </a:custGeom>
          <a:blipFill>
            <a:blip r:embed="rId2"/>
            <a:stretch>
              <a:fillRect l="0" t="0" r="0" b="0"/>
            </a:stretch>
          </a:blipFill>
        </p:spPr>
      </p:sp>
      <p:sp>
        <p:nvSpPr>
          <p:cNvPr name="Freeform 13" id="13"/>
          <p:cNvSpPr/>
          <p:nvPr/>
        </p:nvSpPr>
        <p:spPr>
          <a:xfrm flipH="true" flipV="false" rot="0">
            <a:off x="-1539475" y="7373390"/>
            <a:ext cx="4372825" cy="4161524"/>
          </a:xfrm>
          <a:custGeom>
            <a:avLst/>
            <a:gdLst/>
            <a:ahLst/>
            <a:cxnLst/>
            <a:rect r="r" b="b" t="t" l="l"/>
            <a:pathLst>
              <a:path h="4161524" w="4372825">
                <a:moveTo>
                  <a:pt x="4372825" y="0"/>
                </a:moveTo>
                <a:lnTo>
                  <a:pt x="0" y="0"/>
                </a:lnTo>
                <a:lnTo>
                  <a:pt x="0" y="4161524"/>
                </a:lnTo>
                <a:lnTo>
                  <a:pt x="4372825" y="4161524"/>
                </a:lnTo>
                <a:lnTo>
                  <a:pt x="4372825"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4" id="14"/>
          <p:cNvSpPr txBox="true"/>
          <p:nvPr/>
        </p:nvSpPr>
        <p:spPr>
          <a:xfrm rot="0">
            <a:off x="2898232" y="6927833"/>
            <a:ext cx="4564344" cy="2526319"/>
          </a:xfrm>
          <a:prstGeom prst="rect">
            <a:avLst/>
          </a:prstGeom>
        </p:spPr>
        <p:txBody>
          <a:bodyPr anchor="t" rtlCol="false" tIns="0" lIns="0" bIns="0" rIns="0">
            <a:spAutoFit/>
          </a:bodyPr>
          <a:lstStyle/>
          <a:p>
            <a:pPr algn="l">
              <a:lnSpc>
                <a:spcPts val="2891"/>
              </a:lnSpc>
            </a:pPr>
            <a:r>
              <a:rPr lang="en-US" sz="2050">
                <a:solidFill>
                  <a:srgbClr val="4D1C13"/>
                </a:solidFill>
                <a:latin typeface="Anaktoria"/>
                <a:ea typeface="Anaktoria"/>
                <a:cs typeface="Anaktoria"/>
                <a:sym typeface="Anaktoria"/>
              </a:rPr>
              <a:t>La informacion que mas llama la atencion en este grafico es el hecho de que en Italia hay mas provincias productoras de vino, eso comparado con Argentina.</a:t>
            </a:r>
          </a:p>
          <a:p>
            <a:pPr algn="l" marL="0" indent="0" lvl="0">
              <a:lnSpc>
                <a:spcPts val="2891"/>
              </a:lnSpc>
            </a:pPr>
            <a:r>
              <a:rPr lang="en-US" sz="2050">
                <a:solidFill>
                  <a:srgbClr val="4D1C13"/>
                </a:solidFill>
                <a:latin typeface="Anaktoria"/>
                <a:ea typeface="Anaktoria"/>
                <a:cs typeface="Anaktoria"/>
                <a:sym typeface="Anaktoria"/>
              </a:rPr>
              <a:t>Ademas de que podemos observar que en Argentina la provincia que mas vino produce es Neuquen y en Italia es Umbria.</a:t>
            </a:r>
          </a:p>
        </p:txBody>
      </p:sp>
      <p:sp>
        <p:nvSpPr>
          <p:cNvPr name="TextBox 15" id="15"/>
          <p:cNvSpPr txBox="true"/>
          <p:nvPr/>
        </p:nvSpPr>
        <p:spPr>
          <a:xfrm rot="0">
            <a:off x="294558" y="271048"/>
            <a:ext cx="7414999" cy="2119412"/>
          </a:xfrm>
          <a:prstGeom prst="rect">
            <a:avLst/>
          </a:prstGeom>
        </p:spPr>
        <p:txBody>
          <a:bodyPr anchor="t" rtlCol="false" tIns="0" lIns="0" bIns="0" rIns="0">
            <a:spAutoFit/>
          </a:bodyPr>
          <a:lstStyle/>
          <a:p>
            <a:pPr algn="l">
              <a:lnSpc>
                <a:spcPts val="5512"/>
              </a:lnSpc>
            </a:pPr>
            <a:r>
              <a:rPr lang="en-US" sz="5250">
                <a:solidFill>
                  <a:srgbClr val="4D1C13"/>
                </a:solidFill>
                <a:latin typeface="Girassol"/>
                <a:ea typeface="Girassol"/>
                <a:cs typeface="Girassol"/>
                <a:sym typeface="Girassol"/>
              </a:rPr>
              <a:t>Provincias que producen los vinos mejor puntuados</a:t>
            </a:r>
          </a:p>
          <a:p>
            <a:pPr algn="l" marL="0" indent="0" lvl="0">
              <a:lnSpc>
                <a:spcPts val="5512"/>
              </a:lnSpc>
              <a:spcBef>
                <a:spcPct val="0"/>
              </a:spcBef>
            </a:pPr>
          </a:p>
        </p:txBody>
      </p:sp>
      <p:sp>
        <p:nvSpPr>
          <p:cNvPr name="Freeform 16" id="16"/>
          <p:cNvSpPr/>
          <p:nvPr/>
        </p:nvSpPr>
        <p:spPr>
          <a:xfrm flipH="false" flipV="false" rot="0">
            <a:off x="294558" y="1799483"/>
            <a:ext cx="6877039" cy="4505077"/>
          </a:xfrm>
          <a:custGeom>
            <a:avLst/>
            <a:gdLst/>
            <a:ahLst/>
            <a:cxnLst/>
            <a:rect r="r" b="b" t="t" l="l"/>
            <a:pathLst>
              <a:path h="4505077" w="6877039">
                <a:moveTo>
                  <a:pt x="0" y="0"/>
                </a:moveTo>
                <a:lnTo>
                  <a:pt x="6877039" y="0"/>
                </a:lnTo>
                <a:lnTo>
                  <a:pt x="6877039" y="4505077"/>
                </a:lnTo>
                <a:lnTo>
                  <a:pt x="0" y="4505077"/>
                </a:lnTo>
                <a:lnTo>
                  <a:pt x="0" y="0"/>
                </a:lnTo>
                <a:close/>
              </a:path>
            </a:pathLst>
          </a:custGeom>
          <a:blipFill>
            <a:blip r:embed="rId7"/>
            <a:stretch>
              <a:fillRect l="-692" t="-915" r="0" b="-915"/>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710314" y="-430261"/>
            <a:ext cx="5578161" cy="5713865"/>
          </a:xfrm>
          <a:custGeom>
            <a:avLst/>
            <a:gdLst/>
            <a:ahLst/>
            <a:cxnLst/>
            <a:rect r="r" b="b" t="t" l="l"/>
            <a:pathLst>
              <a:path h="5713865" w="5578161">
                <a:moveTo>
                  <a:pt x="0" y="0"/>
                </a:moveTo>
                <a:lnTo>
                  <a:pt x="5578161" y="0"/>
                </a:lnTo>
                <a:lnTo>
                  <a:pt x="5578161" y="5713865"/>
                </a:lnTo>
                <a:lnTo>
                  <a:pt x="0" y="5713865"/>
                </a:lnTo>
                <a:lnTo>
                  <a:pt x="0" y="0"/>
                </a:lnTo>
                <a:close/>
              </a:path>
            </a:pathLst>
          </a:custGeom>
          <a:blipFill>
            <a:blip r:embed="rId2"/>
            <a:stretch>
              <a:fillRect l="0" t="0" r="0" b="0"/>
            </a:stretch>
          </a:blipFill>
        </p:spPr>
      </p:sp>
      <p:sp>
        <p:nvSpPr>
          <p:cNvPr name="Freeform 3" id="3"/>
          <p:cNvSpPr/>
          <p:nvPr/>
        </p:nvSpPr>
        <p:spPr>
          <a:xfrm flipH="false" flipV="false" rot="-5282695">
            <a:off x="-2923819" y="2853302"/>
            <a:ext cx="8409093" cy="8613668"/>
          </a:xfrm>
          <a:custGeom>
            <a:avLst/>
            <a:gdLst/>
            <a:ahLst/>
            <a:cxnLst/>
            <a:rect r="r" b="b" t="t" l="l"/>
            <a:pathLst>
              <a:path h="8613668" w="8409093">
                <a:moveTo>
                  <a:pt x="0" y="0"/>
                </a:moveTo>
                <a:lnTo>
                  <a:pt x="8409093" y="0"/>
                </a:lnTo>
                <a:lnTo>
                  <a:pt x="8409093" y="8613668"/>
                </a:lnTo>
                <a:lnTo>
                  <a:pt x="0" y="8613668"/>
                </a:lnTo>
                <a:lnTo>
                  <a:pt x="0" y="0"/>
                </a:lnTo>
                <a:close/>
              </a:path>
            </a:pathLst>
          </a:custGeom>
          <a:blipFill>
            <a:blip r:embed="rId2"/>
            <a:stretch>
              <a:fillRect l="0" t="0" r="0" b="0"/>
            </a:stretch>
          </a:blipFill>
        </p:spPr>
      </p:sp>
      <p:sp>
        <p:nvSpPr>
          <p:cNvPr name="Freeform 4" id="4"/>
          <p:cNvSpPr/>
          <p:nvPr/>
        </p:nvSpPr>
        <p:spPr>
          <a:xfrm flipH="false" flipV="false" rot="0">
            <a:off x="2258844" y="-2988163"/>
            <a:ext cx="5578161" cy="5713865"/>
          </a:xfrm>
          <a:custGeom>
            <a:avLst/>
            <a:gdLst/>
            <a:ahLst/>
            <a:cxnLst/>
            <a:rect r="r" b="b" t="t" l="l"/>
            <a:pathLst>
              <a:path h="5713865" w="5578161">
                <a:moveTo>
                  <a:pt x="0" y="0"/>
                </a:moveTo>
                <a:lnTo>
                  <a:pt x="5578161" y="0"/>
                </a:lnTo>
                <a:lnTo>
                  <a:pt x="5578161" y="5713865"/>
                </a:lnTo>
                <a:lnTo>
                  <a:pt x="0" y="5713865"/>
                </a:lnTo>
                <a:lnTo>
                  <a:pt x="0" y="0"/>
                </a:lnTo>
                <a:close/>
              </a:path>
            </a:pathLst>
          </a:custGeom>
          <a:blipFill>
            <a:blip r:embed="rId2"/>
            <a:stretch>
              <a:fillRect l="0" t="0" r="0" b="0"/>
            </a:stretch>
          </a:blipFill>
        </p:spPr>
      </p:sp>
      <p:sp>
        <p:nvSpPr>
          <p:cNvPr name="Freeform 5" id="5"/>
          <p:cNvSpPr/>
          <p:nvPr/>
        </p:nvSpPr>
        <p:spPr>
          <a:xfrm flipH="false" flipV="false" rot="0">
            <a:off x="4237123" y="5076158"/>
            <a:ext cx="5578161" cy="5713865"/>
          </a:xfrm>
          <a:custGeom>
            <a:avLst/>
            <a:gdLst/>
            <a:ahLst/>
            <a:cxnLst/>
            <a:rect r="r" b="b" t="t" l="l"/>
            <a:pathLst>
              <a:path h="5713865" w="5578161">
                <a:moveTo>
                  <a:pt x="0" y="0"/>
                </a:moveTo>
                <a:lnTo>
                  <a:pt x="5578160" y="0"/>
                </a:lnTo>
                <a:lnTo>
                  <a:pt x="5578160" y="5713865"/>
                </a:lnTo>
                <a:lnTo>
                  <a:pt x="0" y="5713865"/>
                </a:lnTo>
                <a:lnTo>
                  <a:pt x="0" y="0"/>
                </a:lnTo>
                <a:close/>
              </a:path>
            </a:pathLst>
          </a:custGeom>
          <a:blipFill>
            <a:blip r:embed="rId2"/>
            <a:stretch>
              <a:fillRect l="0" t="0" r="0" b="0"/>
            </a:stretch>
          </a:blipFill>
        </p:spPr>
      </p:sp>
      <p:sp>
        <p:nvSpPr>
          <p:cNvPr name="Freeform 6" id="6"/>
          <p:cNvSpPr/>
          <p:nvPr/>
        </p:nvSpPr>
        <p:spPr>
          <a:xfrm flipH="false" flipV="false" rot="0">
            <a:off x="4675595" y="-28444"/>
            <a:ext cx="6562542" cy="6722194"/>
          </a:xfrm>
          <a:custGeom>
            <a:avLst/>
            <a:gdLst/>
            <a:ahLst/>
            <a:cxnLst/>
            <a:rect r="r" b="b" t="t" l="l"/>
            <a:pathLst>
              <a:path h="6722194" w="6562542">
                <a:moveTo>
                  <a:pt x="0" y="0"/>
                </a:moveTo>
                <a:lnTo>
                  <a:pt x="6562542" y="0"/>
                </a:lnTo>
                <a:lnTo>
                  <a:pt x="6562542" y="6722195"/>
                </a:lnTo>
                <a:lnTo>
                  <a:pt x="0" y="6722195"/>
                </a:lnTo>
                <a:lnTo>
                  <a:pt x="0" y="0"/>
                </a:lnTo>
                <a:close/>
              </a:path>
            </a:pathLst>
          </a:custGeom>
          <a:blipFill>
            <a:blip r:embed="rId2"/>
            <a:stretch>
              <a:fillRect l="0" t="0" r="0" b="0"/>
            </a:stretch>
          </a:blipFill>
        </p:spPr>
      </p:sp>
      <p:sp>
        <p:nvSpPr>
          <p:cNvPr name="Freeform 7" id="7"/>
          <p:cNvSpPr/>
          <p:nvPr/>
        </p:nvSpPr>
        <p:spPr>
          <a:xfrm flipH="false" flipV="false" rot="4462938">
            <a:off x="-1420337" y="-725227"/>
            <a:ext cx="4357233" cy="4463235"/>
          </a:xfrm>
          <a:custGeom>
            <a:avLst/>
            <a:gdLst/>
            <a:ahLst/>
            <a:cxnLst/>
            <a:rect r="r" b="b" t="t" l="l"/>
            <a:pathLst>
              <a:path h="4463235" w="4357233">
                <a:moveTo>
                  <a:pt x="0" y="0"/>
                </a:moveTo>
                <a:lnTo>
                  <a:pt x="4357233" y="0"/>
                </a:lnTo>
                <a:lnTo>
                  <a:pt x="4357233" y="4463235"/>
                </a:lnTo>
                <a:lnTo>
                  <a:pt x="0" y="4463235"/>
                </a:lnTo>
                <a:lnTo>
                  <a:pt x="0" y="0"/>
                </a:lnTo>
                <a:close/>
              </a:path>
            </a:pathLst>
          </a:custGeom>
          <a:blipFill>
            <a:blip r:embed="rId2"/>
            <a:stretch>
              <a:fillRect l="0" t="0" r="0" b="0"/>
            </a:stretch>
          </a:blipFill>
        </p:spPr>
      </p:sp>
      <p:sp>
        <p:nvSpPr>
          <p:cNvPr name="Freeform 8" id="8"/>
          <p:cNvSpPr/>
          <p:nvPr/>
        </p:nvSpPr>
        <p:spPr>
          <a:xfrm flipH="false" flipV="false" rot="-2387215">
            <a:off x="4379537" y="328363"/>
            <a:ext cx="3788113" cy="3916282"/>
          </a:xfrm>
          <a:custGeom>
            <a:avLst/>
            <a:gdLst/>
            <a:ahLst/>
            <a:cxnLst/>
            <a:rect r="r" b="b" t="t" l="l"/>
            <a:pathLst>
              <a:path h="3916282" w="3788113">
                <a:moveTo>
                  <a:pt x="0" y="0"/>
                </a:moveTo>
                <a:lnTo>
                  <a:pt x="3788113" y="0"/>
                </a:lnTo>
                <a:lnTo>
                  <a:pt x="3788113" y="3916282"/>
                </a:lnTo>
                <a:lnTo>
                  <a:pt x="0" y="391628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9" id="9"/>
          <p:cNvSpPr/>
          <p:nvPr/>
        </p:nvSpPr>
        <p:spPr>
          <a:xfrm flipH="false" flipV="false" rot="-8903731">
            <a:off x="1177100" y="1966553"/>
            <a:ext cx="4153104" cy="4254140"/>
          </a:xfrm>
          <a:custGeom>
            <a:avLst/>
            <a:gdLst/>
            <a:ahLst/>
            <a:cxnLst/>
            <a:rect r="r" b="b" t="t" l="l"/>
            <a:pathLst>
              <a:path h="4254140" w="4153104">
                <a:moveTo>
                  <a:pt x="0" y="0"/>
                </a:moveTo>
                <a:lnTo>
                  <a:pt x="4153104" y="0"/>
                </a:lnTo>
                <a:lnTo>
                  <a:pt x="4153104" y="4254140"/>
                </a:lnTo>
                <a:lnTo>
                  <a:pt x="0" y="4254140"/>
                </a:lnTo>
                <a:lnTo>
                  <a:pt x="0" y="0"/>
                </a:lnTo>
                <a:close/>
              </a:path>
            </a:pathLst>
          </a:custGeom>
          <a:blipFill>
            <a:blip r:embed="rId2"/>
            <a:stretch>
              <a:fillRect l="0" t="0" r="0" b="0"/>
            </a:stretch>
          </a:blipFill>
        </p:spPr>
      </p:sp>
      <p:sp>
        <p:nvSpPr>
          <p:cNvPr name="Freeform 10" id="10"/>
          <p:cNvSpPr/>
          <p:nvPr/>
        </p:nvSpPr>
        <p:spPr>
          <a:xfrm flipH="false" flipV="false" rot="5284184">
            <a:off x="4545482" y="8478160"/>
            <a:ext cx="1960612" cy="2026948"/>
          </a:xfrm>
          <a:custGeom>
            <a:avLst/>
            <a:gdLst/>
            <a:ahLst/>
            <a:cxnLst/>
            <a:rect r="r" b="b" t="t" l="l"/>
            <a:pathLst>
              <a:path h="2026948" w="1960612">
                <a:moveTo>
                  <a:pt x="0" y="0"/>
                </a:moveTo>
                <a:lnTo>
                  <a:pt x="1960612" y="0"/>
                </a:lnTo>
                <a:lnTo>
                  <a:pt x="1960612" y="2026948"/>
                </a:lnTo>
                <a:lnTo>
                  <a:pt x="0" y="202694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1" id="11"/>
          <p:cNvSpPr/>
          <p:nvPr/>
        </p:nvSpPr>
        <p:spPr>
          <a:xfrm flipH="false" flipV="false" rot="-8903731">
            <a:off x="3382579" y="1699190"/>
            <a:ext cx="2716174" cy="2782253"/>
          </a:xfrm>
          <a:custGeom>
            <a:avLst/>
            <a:gdLst/>
            <a:ahLst/>
            <a:cxnLst/>
            <a:rect r="r" b="b" t="t" l="l"/>
            <a:pathLst>
              <a:path h="2782253" w="2716174">
                <a:moveTo>
                  <a:pt x="0" y="0"/>
                </a:moveTo>
                <a:lnTo>
                  <a:pt x="2716175" y="0"/>
                </a:lnTo>
                <a:lnTo>
                  <a:pt x="2716175" y="2782253"/>
                </a:lnTo>
                <a:lnTo>
                  <a:pt x="0" y="2782253"/>
                </a:lnTo>
                <a:lnTo>
                  <a:pt x="0" y="0"/>
                </a:lnTo>
                <a:close/>
              </a:path>
            </a:pathLst>
          </a:custGeom>
          <a:blipFill>
            <a:blip r:embed="rId2"/>
            <a:stretch>
              <a:fillRect l="0" t="0" r="0" b="0"/>
            </a:stretch>
          </a:blipFill>
        </p:spPr>
      </p:sp>
      <p:sp>
        <p:nvSpPr>
          <p:cNvPr name="Freeform 12" id="12"/>
          <p:cNvSpPr/>
          <p:nvPr/>
        </p:nvSpPr>
        <p:spPr>
          <a:xfrm flipH="false" flipV="false" rot="0">
            <a:off x="463661" y="1636395"/>
            <a:ext cx="6562542" cy="4347684"/>
          </a:xfrm>
          <a:custGeom>
            <a:avLst/>
            <a:gdLst/>
            <a:ahLst/>
            <a:cxnLst/>
            <a:rect r="r" b="b" t="t" l="l"/>
            <a:pathLst>
              <a:path h="4347684" w="6562542">
                <a:moveTo>
                  <a:pt x="0" y="0"/>
                </a:moveTo>
                <a:lnTo>
                  <a:pt x="6562542" y="0"/>
                </a:lnTo>
                <a:lnTo>
                  <a:pt x="6562542" y="4347685"/>
                </a:lnTo>
                <a:lnTo>
                  <a:pt x="0" y="4347685"/>
                </a:lnTo>
                <a:lnTo>
                  <a:pt x="0" y="0"/>
                </a:lnTo>
                <a:close/>
              </a:path>
            </a:pathLst>
          </a:custGeom>
          <a:blipFill>
            <a:blip r:embed="rId5"/>
            <a:stretch>
              <a:fillRect l="0" t="0" r="0" b="0"/>
            </a:stretch>
          </a:blipFill>
        </p:spPr>
      </p:sp>
      <p:sp>
        <p:nvSpPr>
          <p:cNvPr name="TextBox 13" id="13"/>
          <p:cNvSpPr txBox="true"/>
          <p:nvPr/>
        </p:nvSpPr>
        <p:spPr>
          <a:xfrm rot="0">
            <a:off x="193030" y="-66008"/>
            <a:ext cx="7173950" cy="1624965"/>
          </a:xfrm>
          <a:prstGeom prst="rect">
            <a:avLst/>
          </a:prstGeom>
        </p:spPr>
        <p:txBody>
          <a:bodyPr anchor="t" rtlCol="false" tIns="0" lIns="0" bIns="0" rIns="0">
            <a:spAutoFit/>
          </a:bodyPr>
          <a:lstStyle/>
          <a:p>
            <a:pPr algn="ctr" marL="0" indent="0" lvl="0">
              <a:lnSpc>
                <a:spcPts val="6405"/>
              </a:lnSpc>
              <a:spcBef>
                <a:spcPct val="0"/>
              </a:spcBef>
            </a:pPr>
            <a:r>
              <a:rPr lang="en-US" sz="5250">
                <a:solidFill>
                  <a:srgbClr val="4D1C13"/>
                </a:solidFill>
                <a:latin typeface="Girassol"/>
                <a:ea typeface="Girassol"/>
                <a:cs typeface="Girassol"/>
                <a:sym typeface="Girassol"/>
              </a:rPr>
              <a:t>relación entre el precio y la puntuación</a:t>
            </a:r>
          </a:p>
        </p:txBody>
      </p:sp>
      <p:sp>
        <p:nvSpPr>
          <p:cNvPr name="TextBox 14" id="14"/>
          <p:cNvSpPr txBox="true"/>
          <p:nvPr/>
        </p:nvSpPr>
        <p:spPr>
          <a:xfrm rot="0">
            <a:off x="475784" y="6448149"/>
            <a:ext cx="3566120" cy="3668598"/>
          </a:xfrm>
          <a:prstGeom prst="rect">
            <a:avLst/>
          </a:prstGeom>
        </p:spPr>
        <p:txBody>
          <a:bodyPr anchor="t" rtlCol="false" tIns="0" lIns="0" bIns="0" rIns="0">
            <a:spAutoFit/>
          </a:bodyPr>
          <a:lstStyle/>
          <a:p>
            <a:pPr algn="l" marL="0" indent="0" lvl="0">
              <a:lnSpc>
                <a:spcPts val="2930"/>
              </a:lnSpc>
            </a:pPr>
            <a:r>
              <a:rPr lang="en-US" sz="2154">
                <a:solidFill>
                  <a:srgbClr val="4D1C13"/>
                </a:solidFill>
                <a:latin typeface="Anaktoria"/>
                <a:ea typeface="Anaktoria"/>
                <a:cs typeface="Anaktoria"/>
                <a:sym typeface="Anaktoria"/>
              </a:rPr>
              <a:t>En este grafico podemos observar como se relaciona el precio con el puntaje. Los puntos nos muestran la relacion de que a mayor puntaje, mayor es el precio del vino. Se puede observar que cada pais esta representado con un color distinto. En Italia se presenta vinos que son mas caros pero sin embargo no tienen una puntuacion de 100</a:t>
            </a:r>
          </a:p>
        </p:txBody>
      </p:sp>
      <p:sp>
        <p:nvSpPr>
          <p:cNvPr name="Freeform 15" id="15"/>
          <p:cNvSpPr/>
          <p:nvPr/>
        </p:nvSpPr>
        <p:spPr>
          <a:xfrm flipH="false" flipV="false" rot="1712184">
            <a:off x="4547697" y="7135361"/>
            <a:ext cx="4629872" cy="5291282"/>
          </a:xfrm>
          <a:custGeom>
            <a:avLst/>
            <a:gdLst/>
            <a:ahLst/>
            <a:cxnLst/>
            <a:rect r="r" b="b" t="t" l="l"/>
            <a:pathLst>
              <a:path h="5291282" w="4629872">
                <a:moveTo>
                  <a:pt x="0" y="0"/>
                </a:moveTo>
                <a:lnTo>
                  <a:pt x="4629872" y="0"/>
                </a:lnTo>
                <a:lnTo>
                  <a:pt x="4629872" y="5291282"/>
                </a:lnTo>
                <a:lnTo>
                  <a:pt x="0" y="529128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DAGeprIe8uE</dc:identifier>
  <dcterms:modified xsi:type="dcterms:W3CDTF">2011-08-01T06:04:30Z</dcterms:modified>
  <cp:revision>1</cp:revision>
  <dc:title>PROYECTO_FINAL_DS_II_MANRIQUE_LUCAS</dc:title>
</cp:coreProperties>
</file>